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94" r:id="rId3"/>
    <p:sldId id="297" r:id="rId4"/>
    <p:sldId id="296" r:id="rId5"/>
    <p:sldId id="290" r:id="rId6"/>
    <p:sldId id="295"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280"/>
    <a:srgbClr val="0F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62" autoAdjust="0"/>
  </p:normalViewPr>
  <p:slideViewPr>
    <p:cSldViewPr snapToGrid="0" snapToObjects="1">
      <p:cViewPr varScale="1">
        <p:scale>
          <a:sx n="88" d="100"/>
          <a:sy n="88" d="100"/>
        </p:scale>
        <p:origin x="-1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161553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368526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6811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257795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38766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3AB4B6-2170-6944-B52D-B3EEC5C90EDB}" type="datetimeFigureOut">
              <a:rPr lang="fr-FR" smtClean="0"/>
              <a:t>22/08/20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271895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23AB4B6-2170-6944-B52D-B3EEC5C90EDB}" type="datetimeFigureOut">
              <a:rPr lang="fr-FR" smtClean="0"/>
              <a:t>22/08/20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24286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F23AB4B6-2170-6944-B52D-B3EEC5C90EDB}" type="datetimeFigureOut">
              <a:rPr lang="fr-FR" smtClean="0"/>
              <a:t>22/08/20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358089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3AB4B6-2170-6944-B52D-B3EEC5C90EDB}" type="datetimeFigureOut">
              <a:rPr lang="fr-FR" smtClean="0"/>
              <a:t>22/08/20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6792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3AB4B6-2170-6944-B52D-B3EEC5C90EDB}" type="datetimeFigureOut">
              <a:rPr lang="fr-FR" smtClean="0"/>
              <a:t>22/08/20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277594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23AB4B6-2170-6944-B52D-B3EEC5C90EDB}" type="datetimeFigureOut">
              <a:rPr lang="fr-FR" smtClean="0"/>
              <a:t>22/08/20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A58BD5-467F-E74B-8C22-707CCD04414E}" type="slidenum">
              <a:rPr lang="fr-FR" smtClean="0"/>
              <a:t>‹#›</a:t>
            </a:fld>
            <a:endParaRPr lang="fr-FR"/>
          </a:p>
        </p:txBody>
      </p:sp>
    </p:spTree>
    <p:extLst>
      <p:ext uri="{BB962C8B-B14F-4D97-AF65-F5344CB8AC3E}">
        <p14:creationId xmlns:p14="http://schemas.microsoft.com/office/powerpoint/2010/main" val="193255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AB4B6-2170-6944-B52D-B3EEC5C90EDB}" type="datetimeFigureOut">
              <a:rPr lang="fr-FR" smtClean="0"/>
              <a:t>22/08/20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58BD5-467F-E74B-8C22-707CCD04414E}" type="slidenum">
              <a:rPr lang="fr-FR" smtClean="0"/>
              <a:t>‹#›</a:t>
            </a:fld>
            <a:endParaRPr lang="fr-FR"/>
          </a:p>
        </p:txBody>
      </p:sp>
    </p:spTree>
    <p:extLst>
      <p:ext uri="{BB962C8B-B14F-4D97-AF65-F5344CB8AC3E}">
        <p14:creationId xmlns:p14="http://schemas.microsoft.com/office/powerpoint/2010/main" val="46414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Groupe B: le téton masculin</a:t>
            </a:r>
            <a:endParaRPr lang="fr-FR" dirty="0"/>
          </a:p>
        </p:txBody>
      </p:sp>
      <p:pic>
        <p:nvPicPr>
          <p:cNvPr id="4" name="Image 3"/>
          <p:cNvPicPr/>
          <p:nvPr/>
        </p:nvPicPr>
        <p:blipFill rotWithShape="1">
          <a:blip r:embed="rId2">
            <a:extLst>
              <a:ext uri="{28A0092B-C50C-407E-A947-70E740481C1C}">
                <a14:useLocalDpi xmlns:a14="http://schemas.microsoft.com/office/drawing/2010/main" val="0"/>
              </a:ext>
            </a:extLst>
          </a:blip>
          <a:srcRect l="52575"/>
          <a:stretch/>
        </p:blipFill>
        <p:spPr bwMode="auto">
          <a:xfrm>
            <a:off x="5764605" y="404091"/>
            <a:ext cx="2567418" cy="3289160"/>
          </a:xfrm>
          <a:prstGeom prst="rect">
            <a:avLst/>
          </a:prstGeom>
          <a:noFill/>
          <a:ln>
            <a:noFill/>
          </a:ln>
        </p:spPr>
      </p:pic>
    </p:spTree>
    <p:extLst>
      <p:ext uri="{BB962C8B-B14F-4D97-AF65-F5344CB8AC3E}">
        <p14:creationId xmlns:p14="http://schemas.microsoft.com/office/powerpoint/2010/main" val="183601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81000" y="-29113"/>
            <a:ext cx="8229600" cy="1143000"/>
          </a:xfrm>
        </p:spPr>
        <p:txBody>
          <a:bodyPr>
            <a:normAutofit fontScale="90000"/>
          </a:bodyPr>
          <a:lstStyle/>
          <a:p>
            <a:r>
              <a:rPr lang="fr-FR" dirty="0"/>
              <a:t>Doc 1 : Fonctions du téton masculin </a:t>
            </a:r>
          </a:p>
        </p:txBody>
      </p:sp>
      <p:sp>
        <p:nvSpPr>
          <p:cNvPr id="7" name="Espace réservé du contenu 6"/>
          <p:cNvSpPr>
            <a:spLocks noGrp="1"/>
          </p:cNvSpPr>
          <p:nvPr>
            <p:ph sz="half" idx="1"/>
          </p:nvPr>
        </p:nvSpPr>
        <p:spPr>
          <a:xfrm>
            <a:off x="457201" y="953137"/>
            <a:ext cx="4038600" cy="3797144"/>
          </a:xfrm>
        </p:spPr>
        <p:txBody>
          <a:bodyPr>
            <a:noAutofit/>
          </a:bodyPr>
          <a:lstStyle/>
          <a:p>
            <a:pPr marL="0" indent="0">
              <a:buNone/>
            </a:pPr>
            <a:r>
              <a:rPr lang="fr-FR" sz="2000" dirty="0"/>
              <a:t>Les tétons masculins n’ont pas de fonction de lactation (production de lait) car la production de prolactine est bloquée. Ils sont en moyenne 36 % plus petits que ceux des femmes. Dans quelques rares cas, on a pu mettre en évidence une faible production de lait : variations hormonales, traitements médicamenteux, ou encore dans le cas de populations qui, dans certaines cultures, consacrent beaucoup de temps aux bébés. Le téton est une zone érogène chez certains hommes : sa stimulation active le système de récompense, et participe ainsi à la sexualité humaine. </a:t>
            </a:r>
          </a:p>
        </p:txBody>
      </p:sp>
      <p:pic>
        <p:nvPicPr>
          <p:cNvPr id="9" name="Espace réservé du contenu 8"/>
          <p:cNvPicPr>
            <a:picLocks noGrp="1"/>
          </p:cNvPicPr>
          <p:nvPr>
            <p:ph sz="half" idx="2"/>
          </p:nvPr>
        </p:nvPicPr>
        <p:blipFill>
          <a:blip r:embed="rId2">
            <a:extLst>
              <a:ext uri="{28A0092B-C50C-407E-A947-70E740481C1C}">
                <a14:useLocalDpi xmlns:a14="http://schemas.microsoft.com/office/drawing/2010/main" val="0"/>
              </a:ext>
            </a:extLst>
          </a:blip>
          <a:srcRect t="-42185" b="-42185"/>
          <a:stretch>
            <a:fillRect/>
          </a:stretch>
        </p:blipFill>
        <p:spPr bwMode="auto">
          <a:xfrm>
            <a:off x="4648200" y="426725"/>
            <a:ext cx="4038600" cy="4525963"/>
          </a:xfrm>
          <a:prstGeom prst="rect">
            <a:avLst/>
          </a:prstGeom>
          <a:noFill/>
          <a:ln>
            <a:noFill/>
          </a:ln>
        </p:spPr>
      </p:pic>
    </p:spTree>
    <p:extLst>
      <p:ext uri="{BB962C8B-B14F-4D97-AF65-F5344CB8AC3E}">
        <p14:creationId xmlns:p14="http://schemas.microsoft.com/office/powerpoint/2010/main" val="112971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p:cNvPicPr>
          <p:nvPr>
            <p:ph idx="1"/>
          </p:nvPr>
        </p:nvPicPr>
        <p:blipFill rotWithShape="1">
          <a:blip r:embed="rId2">
            <a:extLst>
              <a:ext uri="{28A0092B-C50C-407E-A947-70E740481C1C}">
                <a14:useLocalDpi xmlns:a14="http://schemas.microsoft.com/office/drawing/2010/main" val="0"/>
              </a:ext>
            </a:extLst>
          </a:blip>
          <a:srcRect t="52662" b="117"/>
          <a:stretch/>
        </p:blipFill>
        <p:spPr bwMode="auto">
          <a:xfrm>
            <a:off x="233927" y="2485661"/>
            <a:ext cx="8929484" cy="3513784"/>
          </a:xfrm>
          <a:prstGeom prst="rect">
            <a:avLst/>
          </a:prstGeom>
          <a:noFill/>
          <a:ln>
            <a:noFill/>
          </a:ln>
          <a:extLst>
            <a:ext uri="{53640926-AAD7-44d8-BBD7-CCE9431645EC}">
              <a14:shadowObscured xmlns:a14="http://schemas.microsoft.com/office/drawing/2010/main"/>
            </a:ext>
          </a:extLst>
        </p:spPr>
      </p:pic>
      <p:pic>
        <p:nvPicPr>
          <p:cNvPr id="9" name="Espace réservé du contenu 6"/>
          <p:cNvPicPr>
            <a:picLocks noChangeAspect="1"/>
          </p:cNvPicPr>
          <p:nvPr/>
        </p:nvPicPr>
        <p:blipFill rotWithShape="1">
          <a:blip r:embed="rId3"/>
          <a:srcRect t="5036" b="2153"/>
          <a:stretch/>
        </p:blipFill>
        <p:spPr>
          <a:xfrm>
            <a:off x="574163" y="261754"/>
            <a:ext cx="8229600" cy="2311765"/>
          </a:xfrm>
          <a:prstGeom prst="rect">
            <a:avLst/>
          </a:prstGeom>
        </p:spPr>
      </p:pic>
    </p:spTree>
    <p:extLst>
      <p:ext uri="{BB962C8B-B14F-4D97-AF65-F5344CB8AC3E}">
        <p14:creationId xmlns:p14="http://schemas.microsoft.com/office/powerpoint/2010/main" val="312058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Doc 2 : Un développement sous contrôle génétique et hormonal</a:t>
            </a:r>
            <a:r>
              <a:rPr lang="fr-FR" dirty="0"/>
              <a:t> </a:t>
            </a:r>
          </a:p>
        </p:txBody>
      </p:sp>
      <p:sp>
        <p:nvSpPr>
          <p:cNvPr id="4" name="Espace réservé du contenu 3"/>
          <p:cNvSpPr>
            <a:spLocks noGrp="1"/>
          </p:cNvSpPr>
          <p:nvPr>
            <p:ph sz="half" idx="2"/>
          </p:nvPr>
        </p:nvSpPr>
        <p:spPr>
          <a:xfrm>
            <a:off x="4648200" y="1600200"/>
            <a:ext cx="4038600" cy="4934014"/>
          </a:xfrm>
        </p:spPr>
        <p:txBody>
          <a:bodyPr>
            <a:normAutofit fontScale="77500" lnSpcReduction="20000"/>
          </a:bodyPr>
          <a:lstStyle/>
          <a:p>
            <a:pPr marL="0" indent="0">
              <a:buNone/>
            </a:pPr>
            <a:r>
              <a:rPr lang="fr-FR" dirty="0"/>
              <a:t>À la naissance, filles et garçons sont pourvus de tétons mis en place vers la 4</a:t>
            </a:r>
            <a:r>
              <a:rPr lang="fr-FR" baseline="30000" dirty="0"/>
              <a:t>e</a:t>
            </a:r>
            <a:r>
              <a:rPr lang="fr-FR" dirty="0"/>
              <a:t> semaine de développement, grâce à des gènes présents sur le chromosome X. </a:t>
            </a:r>
          </a:p>
          <a:p>
            <a:pPr marL="0" indent="0">
              <a:buNone/>
            </a:pPr>
            <a:r>
              <a:rPr lang="fr-FR" dirty="0"/>
              <a:t>À la puberté, l’augmentation dans le sang du taux d’hormones de type œstrogènes permet le développement des seins chez les femmes. Pendant la grossesse, l’hormone prolactine permet la fabrication du lait. Ce schéma général peut varier, notamment dans le cas de l’</a:t>
            </a:r>
            <a:r>
              <a:rPr lang="fr-FR" dirty="0" err="1"/>
              <a:t>intersexuation</a:t>
            </a:r>
            <a:r>
              <a:rPr lang="fr-FR" dirty="0"/>
              <a:t>. </a:t>
            </a:r>
          </a:p>
        </p:txBody>
      </p:sp>
      <p:pic>
        <p:nvPicPr>
          <p:cNvPr id="5" name="Espace réservé du contenu 4"/>
          <p:cNvPicPr>
            <a:picLocks noGrp="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861" r="-9861"/>
          <a:stretch>
            <a:fillRect/>
          </a:stretch>
        </p:blipFill>
        <p:spPr bwMode="auto">
          <a:prstGeom prst="rect">
            <a:avLst/>
          </a:prstGeom>
          <a:noFill/>
          <a:ln>
            <a:noFill/>
          </a:ln>
        </p:spPr>
      </p:pic>
    </p:spTree>
    <p:extLst>
      <p:ext uri="{BB962C8B-B14F-4D97-AF65-F5344CB8AC3E}">
        <p14:creationId xmlns:p14="http://schemas.microsoft.com/office/powerpoint/2010/main" val="320631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a:extLst>
              <a:ext uri="{28A0092B-C50C-407E-A947-70E740481C1C}">
                <a14:useLocalDpi xmlns:a14="http://schemas.microsoft.com/office/drawing/2010/main" val="0"/>
              </a:ext>
            </a:extLst>
          </a:blip>
          <a:srcRect l="33969" t="-965" r="864" b="9705"/>
          <a:stretch/>
        </p:blipFill>
        <p:spPr bwMode="auto">
          <a:xfrm>
            <a:off x="457200" y="1417638"/>
            <a:ext cx="8365152" cy="5164456"/>
          </a:xfrm>
          <a:prstGeom prst="rect">
            <a:avLst/>
          </a:prstGeom>
          <a:noFill/>
          <a:ln>
            <a:noFill/>
          </a:ln>
        </p:spPr>
      </p:pic>
      <p:sp>
        <p:nvSpPr>
          <p:cNvPr id="5" name="Titre 4"/>
          <p:cNvSpPr>
            <a:spLocks noGrp="1"/>
          </p:cNvSpPr>
          <p:nvPr>
            <p:ph type="title"/>
          </p:nvPr>
        </p:nvSpPr>
        <p:spPr/>
        <p:txBody>
          <a:bodyPr>
            <a:normAutofit/>
          </a:bodyPr>
          <a:lstStyle/>
          <a:p>
            <a:r>
              <a:rPr lang="fr-FR" dirty="0" smtClean="0"/>
              <a:t>Le téton masculin dans </a:t>
            </a:r>
            <a:r>
              <a:rPr lang="fr-FR" dirty="0"/>
              <a:t>l’évolution</a:t>
            </a:r>
          </a:p>
        </p:txBody>
      </p:sp>
    </p:spTree>
    <p:extLst>
      <p:ext uri="{BB962C8B-B14F-4D97-AF65-F5344CB8AC3E}">
        <p14:creationId xmlns:p14="http://schemas.microsoft.com/office/powerpoint/2010/main" val="152329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5" name="Ellipse 4"/>
          <p:cNvSpPr/>
          <p:nvPr/>
        </p:nvSpPr>
        <p:spPr>
          <a:xfrm>
            <a:off x="4723374" y="4779504"/>
            <a:ext cx="183799" cy="167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r 9"/>
          <p:cNvGrpSpPr/>
          <p:nvPr/>
        </p:nvGrpSpPr>
        <p:grpSpPr>
          <a:xfrm>
            <a:off x="1127545" y="1938826"/>
            <a:ext cx="6364249" cy="4294579"/>
            <a:chOff x="2322551" y="3435602"/>
            <a:chExt cx="4146137" cy="2797803"/>
          </a:xfrm>
        </p:grpSpPr>
        <p:pic>
          <p:nvPicPr>
            <p:cNvPr id="4" name="Image 3"/>
            <p:cNvPicPr/>
            <p:nvPr/>
          </p:nvPicPr>
          <p:blipFill rotWithShape="1">
            <a:blip r:embed="rId2">
              <a:extLst>
                <a:ext uri="{28A0092B-C50C-407E-A947-70E740481C1C}">
                  <a14:useLocalDpi xmlns:a14="http://schemas.microsoft.com/office/drawing/2010/main" val="0"/>
                </a:ext>
              </a:extLst>
            </a:blip>
            <a:srcRect l="77" t="5751" r="55114" b="14734"/>
            <a:stretch/>
          </p:blipFill>
          <p:spPr bwMode="auto">
            <a:xfrm>
              <a:off x="2322551" y="3435604"/>
              <a:ext cx="4129429" cy="2797801"/>
            </a:xfrm>
            <a:prstGeom prst="rect">
              <a:avLst/>
            </a:prstGeom>
            <a:noFill/>
            <a:ln>
              <a:noFill/>
            </a:ln>
          </p:spPr>
        </p:pic>
        <p:sp>
          <p:nvSpPr>
            <p:cNvPr id="8" name="Triangle rectangle 7"/>
            <p:cNvSpPr/>
            <p:nvPr/>
          </p:nvSpPr>
          <p:spPr>
            <a:xfrm flipH="1" flipV="1">
              <a:off x="4945864" y="3435603"/>
              <a:ext cx="1522824" cy="219618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8"/>
            <p:cNvSpPr/>
            <p:nvPr/>
          </p:nvSpPr>
          <p:spPr>
            <a:xfrm flipV="1">
              <a:off x="2322551" y="3435602"/>
              <a:ext cx="1052667" cy="219618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4041803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4599</TotalTime>
  <Words>173</Words>
  <Application>Microsoft Macintosh PowerPoint</Application>
  <PresentationFormat>Présentation à l'écran (4:3)</PresentationFormat>
  <Paragraphs>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Groupe B: le téton masculin</vt:lpstr>
      <vt:lpstr>Doc 1 : Fonctions du téton masculin </vt:lpstr>
      <vt:lpstr>Présentation PowerPoint</vt:lpstr>
      <vt:lpstr>Doc 2 : Un développement sous contrôle génétique et hormonal </vt:lpstr>
      <vt:lpstr>Le téton masculin dans l’évolution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1 : Science, climat et société</dc:title>
  <dc:creator>e gillard</dc:creator>
  <cp:lastModifiedBy>e gillard</cp:lastModifiedBy>
  <cp:revision>109</cp:revision>
  <dcterms:created xsi:type="dcterms:W3CDTF">2020-06-22T16:05:31Z</dcterms:created>
  <dcterms:modified xsi:type="dcterms:W3CDTF">2020-08-22T09:46:58Z</dcterms:modified>
</cp:coreProperties>
</file>