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wdp" ContentType="image/vnd.ms-photo"/>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7" r:id="rId2"/>
    <p:sldId id="278" r:id="rId3"/>
    <p:sldId id="279" r:id="rId4"/>
    <p:sldId id="280" r:id="rId5"/>
    <p:sldId id="281" r:id="rId6"/>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0280"/>
    <a:srgbClr val="0F8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762" autoAdjust="0"/>
  </p:normalViewPr>
  <p:slideViewPr>
    <p:cSldViewPr snapToGrid="0" snapToObjects="1">
      <p:cViewPr varScale="1">
        <p:scale>
          <a:sx n="75" d="100"/>
          <a:sy n="75" d="100"/>
        </p:scale>
        <p:origin x="-17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23AB4B6-2170-6944-B52D-B3EEC5C90EDB}" type="datetimeFigureOut">
              <a:rPr lang="fr-FR" smtClean="0"/>
              <a:t>22/08/20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CA58BD5-467F-E74B-8C22-707CCD04414E}" type="slidenum">
              <a:rPr lang="fr-FR" smtClean="0"/>
              <a:t>‹#›</a:t>
            </a:fld>
            <a:endParaRPr lang="fr-FR"/>
          </a:p>
        </p:txBody>
      </p:sp>
    </p:spTree>
    <p:extLst>
      <p:ext uri="{BB962C8B-B14F-4D97-AF65-F5344CB8AC3E}">
        <p14:creationId xmlns:p14="http://schemas.microsoft.com/office/powerpoint/2010/main" val="1615535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23AB4B6-2170-6944-B52D-B3EEC5C90EDB}" type="datetimeFigureOut">
              <a:rPr lang="fr-FR" smtClean="0"/>
              <a:t>22/08/20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CA58BD5-467F-E74B-8C22-707CCD04414E}" type="slidenum">
              <a:rPr lang="fr-FR" smtClean="0"/>
              <a:t>‹#›</a:t>
            </a:fld>
            <a:endParaRPr lang="fr-FR"/>
          </a:p>
        </p:txBody>
      </p:sp>
    </p:spTree>
    <p:extLst>
      <p:ext uri="{BB962C8B-B14F-4D97-AF65-F5344CB8AC3E}">
        <p14:creationId xmlns:p14="http://schemas.microsoft.com/office/powerpoint/2010/main" val="3685269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23AB4B6-2170-6944-B52D-B3EEC5C90EDB}" type="datetimeFigureOut">
              <a:rPr lang="fr-FR" smtClean="0"/>
              <a:t>22/08/20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CA58BD5-467F-E74B-8C22-707CCD04414E}" type="slidenum">
              <a:rPr lang="fr-FR" smtClean="0"/>
              <a:t>‹#›</a:t>
            </a:fld>
            <a:endParaRPr lang="fr-FR"/>
          </a:p>
        </p:txBody>
      </p:sp>
    </p:spTree>
    <p:extLst>
      <p:ext uri="{BB962C8B-B14F-4D97-AF65-F5344CB8AC3E}">
        <p14:creationId xmlns:p14="http://schemas.microsoft.com/office/powerpoint/2010/main" val="681168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23AB4B6-2170-6944-B52D-B3EEC5C90EDB}" type="datetimeFigureOut">
              <a:rPr lang="fr-FR" smtClean="0"/>
              <a:t>22/08/20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CA58BD5-467F-E74B-8C22-707CCD04414E}" type="slidenum">
              <a:rPr lang="fr-FR" smtClean="0"/>
              <a:t>‹#›</a:t>
            </a:fld>
            <a:endParaRPr lang="fr-FR"/>
          </a:p>
        </p:txBody>
      </p:sp>
    </p:spTree>
    <p:extLst>
      <p:ext uri="{BB962C8B-B14F-4D97-AF65-F5344CB8AC3E}">
        <p14:creationId xmlns:p14="http://schemas.microsoft.com/office/powerpoint/2010/main" val="2577958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23AB4B6-2170-6944-B52D-B3EEC5C90EDB}" type="datetimeFigureOut">
              <a:rPr lang="fr-FR" smtClean="0"/>
              <a:t>22/08/20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CA58BD5-467F-E74B-8C22-707CCD04414E}" type="slidenum">
              <a:rPr lang="fr-FR" smtClean="0"/>
              <a:t>‹#›</a:t>
            </a:fld>
            <a:endParaRPr lang="fr-FR"/>
          </a:p>
        </p:txBody>
      </p:sp>
    </p:spTree>
    <p:extLst>
      <p:ext uri="{BB962C8B-B14F-4D97-AF65-F5344CB8AC3E}">
        <p14:creationId xmlns:p14="http://schemas.microsoft.com/office/powerpoint/2010/main" val="3876695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23AB4B6-2170-6944-B52D-B3EEC5C90EDB}" type="datetimeFigureOut">
              <a:rPr lang="fr-FR" smtClean="0"/>
              <a:t>22/08/20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CA58BD5-467F-E74B-8C22-707CCD04414E}" type="slidenum">
              <a:rPr lang="fr-FR" smtClean="0"/>
              <a:t>‹#›</a:t>
            </a:fld>
            <a:endParaRPr lang="fr-FR"/>
          </a:p>
        </p:txBody>
      </p:sp>
    </p:spTree>
    <p:extLst>
      <p:ext uri="{BB962C8B-B14F-4D97-AF65-F5344CB8AC3E}">
        <p14:creationId xmlns:p14="http://schemas.microsoft.com/office/powerpoint/2010/main" val="2718954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23AB4B6-2170-6944-B52D-B3EEC5C90EDB}" type="datetimeFigureOut">
              <a:rPr lang="fr-FR" smtClean="0"/>
              <a:t>22/08/20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CA58BD5-467F-E74B-8C22-707CCD04414E}" type="slidenum">
              <a:rPr lang="fr-FR" smtClean="0"/>
              <a:t>‹#›</a:t>
            </a:fld>
            <a:endParaRPr lang="fr-FR"/>
          </a:p>
        </p:txBody>
      </p:sp>
    </p:spTree>
    <p:extLst>
      <p:ext uri="{BB962C8B-B14F-4D97-AF65-F5344CB8AC3E}">
        <p14:creationId xmlns:p14="http://schemas.microsoft.com/office/powerpoint/2010/main" val="2428648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F23AB4B6-2170-6944-B52D-B3EEC5C90EDB}" type="datetimeFigureOut">
              <a:rPr lang="fr-FR" smtClean="0"/>
              <a:t>22/08/20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CA58BD5-467F-E74B-8C22-707CCD04414E}" type="slidenum">
              <a:rPr lang="fr-FR" smtClean="0"/>
              <a:t>‹#›</a:t>
            </a:fld>
            <a:endParaRPr lang="fr-FR"/>
          </a:p>
        </p:txBody>
      </p:sp>
    </p:spTree>
    <p:extLst>
      <p:ext uri="{BB962C8B-B14F-4D97-AF65-F5344CB8AC3E}">
        <p14:creationId xmlns:p14="http://schemas.microsoft.com/office/powerpoint/2010/main" val="3580895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23AB4B6-2170-6944-B52D-B3EEC5C90EDB}" type="datetimeFigureOut">
              <a:rPr lang="fr-FR" smtClean="0"/>
              <a:t>22/08/20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CA58BD5-467F-E74B-8C22-707CCD04414E}" type="slidenum">
              <a:rPr lang="fr-FR" smtClean="0"/>
              <a:t>‹#›</a:t>
            </a:fld>
            <a:endParaRPr lang="fr-FR"/>
          </a:p>
        </p:txBody>
      </p:sp>
    </p:spTree>
    <p:extLst>
      <p:ext uri="{BB962C8B-B14F-4D97-AF65-F5344CB8AC3E}">
        <p14:creationId xmlns:p14="http://schemas.microsoft.com/office/powerpoint/2010/main" val="679244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23AB4B6-2170-6944-B52D-B3EEC5C90EDB}" type="datetimeFigureOut">
              <a:rPr lang="fr-FR" smtClean="0"/>
              <a:t>22/08/20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CA58BD5-467F-E74B-8C22-707CCD04414E}" type="slidenum">
              <a:rPr lang="fr-FR" smtClean="0"/>
              <a:t>‹#›</a:t>
            </a:fld>
            <a:endParaRPr lang="fr-FR"/>
          </a:p>
        </p:txBody>
      </p:sp>
    </p:spTree>
    <p:extLst>
      <p:ext uri="{BB962C8B-B14F-4D97-AF65-F5344CB8AC3E}">
        <p14:creationId xmlns:p14="http://schemas.microsoft.com/office/powerpoint/2010/main" val="2775940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23AB4B6-2170-6944-B52D-B3EEC5C90EDB}" type="datetimeFigureOut">
              <a:rPr lang="fr-FR" smtClean="0"/>
              <a:t>22/08/20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CA58BD5-467F-E74B-8C22-707CCD04414E}" type="slidenum">
              <a:rPr lang="fr-FR" smtClean="0"/>
              <a:t>‹#›</a:t>
            </a:fld>
            <a:endParaRPr lang="fr-FR"/>
          </a:p>
        </p:txBody>
      </p:sp>
    </p:spTree>
    <p:extLst>
      <p:ext uri="{BB962C8B-B14F-4D97-AF65-F5344CB8AC3E}">
        <p14:creationId xmlns:p14="http://schemas.microsoft.com/office/powerpoint/2010/main" val="1932559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3AB4B6-2170-6944-B52D-B3EEC5C90EDB}" type="datetimeFigureOut">
              <a:rPr lang="fr-FR" smtClean="0"/>
              <a:t>22/08/20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A58BD5-467F-E74B-8C22-707CCD04414E}" type="slidenum">
              <a:rPr lang="fr-FR" smtClean="0"/>
              <a:t>‹#›</a:t>
            </a:fld>
            <a:endParaRPr lang="fr-FR"/>
          </a:p>
        </p:txBody>
      </p:sp>
    </p:spTree>
    <p:extLst>
      <p:ext uri="{BB962C8B-B14F-4D97-AF65-F5344CB8AC3E}">
        <p14:creationId xmlns:p14="http://schemas.microsoft.com/office/powerpoint/2010/main" val="46414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3.jpeg"/><Relationship Id="rId5" Type="http://schemas.microsoft.com/office/2007/relationships/hdphoto" Target="../media/hdphoto2.wdp"/><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microsoft.com/office/2007/relationships/hdphoto" Target="../media/hdphoto3.wd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jpeg"/><Relationship Id="rId3" Type="http://schemas.microsoft.com/office/2007/relationships/hdphoto" Target="../media/hdphoto4.wdp"/></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dirty="0" smtClean="0"/>
              <a:t>GROUPE f: Stratégie </a:t>
            </a:r>
            <a:r>
              <a:rPr lang="fr-FR" dirty="0"/>
              <a:t>prophylactiques contre la résistance antibiotique</a:t>
            </a:r>
          </a:p>
        </p:txBody>
      </p:sp>
      <p:pic>
        <p:nvPicPr>
          <p:cNvPr id="5" name="Image 4"/>
          <p:cNvPicPr/>
          <p:nvPr/>
        </p:nvPicPr>
        <p:blipFill rotWithShape="1">
          <a:blip r:embed="rId2">
            <a:extLst>
              <a:ext uri="{28A0092B-C50C-407E-A947-70E740481C1C}">
                <a14:useLocalDpi xmlns:a14="http://schemas.microsoft.com/office/drawing/2010/main" val="0"/>
              </a:ext>
            </a:extLst>
          </a:blip>
          <a:srcRect t="-1" b="225"/>
          <a:stretch/>
        </p:blipFill>
        <p:spPr bwMode="auto">
          <a:xfrm>
            <a:off x="3637209" y="744790"/>
            <a:ext cx="2537491" cy="3662109"/>
          </a:xfrm>
          <a:prstGeom prst="rect">
            <a:avLst/>
          </a:prstGeom>
          <a:noFill/>
          <a:ln>
            <a:noFill/>
          </a:ln>
        </p:spPr>
      </p:pic>
    </p:spTree>
    <p:extLst>
      <p:ext uri="{BB962C8B-B14F-4D97-AF65-F5344CB8AC3E}">
        <p14:creationId xmlns:p14="http://schemas.microsoft.com/office/powerpoint/2010/main" val="1400884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r="6854"/>
          <a:stretch/>
        </p:blipFill>
        <p:spPr bwMode="auto">
          <a:xfrm>
            <a:off x="244737" y="305110"/>
            <a:ext cx="4835264" cy="6173196"/>
          </a:xfrm>
          <a:prstGeom prst="rect">
            <a:avLst/>
          </a:prstGeom>
          <a:noFill/>
          <a:ln>
            <a:noFill/>
          </a:ln>
          <a:extLst>
            <a:ext uri="{53640926-AAD7-44d8-BBD7-CCE9431645EC}">
              <a14:shadowObscured xmlns:a14="http://schemas.microsoft.com/office/drawing/2010/main"/>
            </a:ext>
          </a:extLst>
        </p:spPr>
      </p:pic>
      <p:pic>
        <p:nvPicPr>
          <p:cNvPr id="7" name="Image 6"/>
          <p:cNvPicPr/>
          <p:nvPr/>
        </p:nvPicPr>
        <p:blipFill rotWithShape="1">
          <a:blip r:embed="rId4">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3113"/>
          <a:stretch/>
        </p:blipFill>
        <p:spPr bwMode="auto">
          <a:xfrm>
            <a:off x="5232401" y="291576"/>
            <a:ext cx="3566583" cy="618673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08110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907434" y="435398"/>
            <a:ext cx="5458566" cy="3905084"/>
          </a:xfrm>
          <a:prstGeom prst="rect">
            <a:avLst/>
          </a:prstGeom>
          <a:noFill/>
          <a:ln>
            <a:noFill/>
          </a:ln>
        </p:spPr>
      </p:pic>
      <p:sp>
        <p:nvSpPr>
          <p:cNvPr id="3" name="Rectangle 2"/>
          <p:cNvSpPr/>
          <p:nvPr/>
        </p:nvSpPr>
        <p:spPr>
          <a:xfrm>
            <a:off x="603566" y="4340482"/>
            <a:ext cx="7473633" cy="2308324"/>
          </a:xfrm>
          <a:prstGeom prst="rect">
            <a:avLst/>
          </a:prstGeom>
        </p:spPr>
        <p:txBody>
          <a:bodyPr wrap="square">
            <a:spAutoFit/>
          </a:bodyPr>
          <a:lstStyle/>
          <a:p>
            <a:r>
              <a:rPr lang="fr-FR" b="1" dirty="0"/>
              <a:t>Projection des décès liés à des résistances aux antimicrobiens en 2050 pour un investissement sanitaire constant</a:t>
            </a:r>
            <a:endParaRPr lang="fr-FR" dirty="0"/>
          </a:p>
          <a:p>
            <a:r>
              <a:rPr lang="fr-FR" dirty="0"/>
              <a:t>Un rapport de l’OMS de 2016 préconise des investissements massifs à long terme et une diminution drastique du recours aux antibiotiques pour baisser la pression de sélection sur les bactéries et limiter la prolifération de souches résistantes. L’élaboration de nouvelles classes d’antibiotiques et de nouveaux vaccins, le renforcement des systèmes de santé et des mesures prophylactiques sont aussi nécessaires.</a:t>
            </a:r>
            <a:r>
              <a:rPr lang="fr-FR" dirty="0"/>
              <a:t> </a:t>
            </a:r>
          </a:p>
        </p:txBody>
      </p:sp>
    </p:spTree>
    <p:extLst>
      <p:ext uri="{BB962C8B-B14F-4D97-AF65-F5344CB8AC3E}">
        <p14:creationId xmlns:p14="http://schemas.microsoft.com/office/powerpoint/2010/main" val="1149996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918970" y="592349"/>
            <a:ext cx="5441012" cy="3573251"/>
          </a:xfrm>
          <a:prstGeom prst="rect">
            <a:avLst/>
          </a:prstGeom>
          <a:noFill/>
          <a:ln>
            <a:noFill/>
          </a:ln>
        </p:spPr>
      </p:pic>
      <p:sp>
        <p:nvSpPr>
          <p:cNvPr id="3" name="Rectangle 2"/>
          <p:cNvSpPr/>
          <p:nvPr/>
        </p:nvSpPr>
        <p:spPr>
          <a:xfrm>
            <a:off x="501982" y="4165600"/>
            <a:ext cx="7880018" cy="2031325"/>
          </a:xfrm>
          <a:prstGeom prst="rect">
            <a:avLst/>
          </a:prstGeom>
        </p:spPr>
        <p:txBody>
          <a:bodyPr wrap="square">
            <a:spAutoFit/>
          </a:bodyPr>
          <a:lstStyle/>
          <a:p>
            <a:r>
              <a:rPr lang="fr-FR" b="1" dirty="0"/>
              <a:t>Les gels </a:t>
            </a:r>
            <a:r>
              <a:rPr lang="fr-FR" b="1" dirty="0" err="1"/>
              <a:t>hydroalcooliques</a:t>
            </a:r>
            <a:r>
              <a:rPr lang="fr-FR" b="1" dirty="0"/>
              <a:t> : une solution prophylactique durable ?</a:t>
            </a:r>
            <a:endParaRPr lang="fr-FR" dirty="0"/>
          </a:p>
          <a:p>
            <a:r>
              <a:rPr lang="fr-FR" dirty="0"/>
              <a:t>Les chercheurs ont testé la tolérance à l’alcool de différentes bactéries et ont ainsi mis en évidence plusieurs mutations conférant un avantage sélectif par rapport à des bactéries plus sensibles. L’augmentation de la quantité d’alcool à mettre dans les solutions </a:t>
            </a:r>
            <a:r>
              <a:rPr lang="fr-FR" dirty="0" err="1"/>
              <a:t>hydroalcooliques</a:t>
            </a:r>
            <a:r>
              <a:rPr lang="fr-FR" dirty="0"/>
              <a:t> pourrait représenter une adaptation de la stratégie prophylactique à l’évolution rapide des microorganismes. Ces résultats doivent encore être confirmés par d’autres études. </a:t>
            </a:r>
          </a:p>
        </p:txBody>
      </p:sp>
    </p:spTree>
    <p:extLst>
      <p:ext uri="{BB962C8B-B14F-4D97-AF65-F5344CB8AC3E}">
        <p14:creationId xmlns:p14="http://schemas.microsoft.com/office/powerpoint/2010/main" val="2182367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extLst>
              <a:ext uri="{28A0092B-C50C-407E-A947-70E740481C1C}">
                <a14:useLocalDpi xmlns:a14="http://schemas.microsoft.com/office/drawing/2010/main" val="0"/>
              </a:ext>
            </a:extLst>
          </a:blip>
          <a:srcRect/>
          <a:stretch>
            <a:fillRect/>
          </a:stretch>
        </p:blipFill>
        <p:spPr bwMode="auto">
          <a:xfrm>
            <a:off x="492944" y="1540934"/>
            <a:ext cx="8287593" cy="3877732"/>
          </a:xfrm>
          <a:prstGeom prst="rect">
            <a:avLst/>
          </a:prstGeom>
          <a:noFill/>
          <a:ln>
            <a:noFill/>
          </a:ln>
        </p:spPr>
      </p:pic>
    </p:spTree>
    <p:extLst>
      <p:ext uri="{BB962C8B-B14F-4D97-AF65-F5344CB8AC3E}">
        <p14:creationId xmlns:p14="http://schemas.microsoft.com/office/powerpoint/2010/main" val="113674906"/>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4612</TotalTime>
  <Words>162</Words>
  <Application>Microsoft Macintosh PowerPoint</Application>
  <PresentationFormat>Présentation à l'écran (4:3)</PresentationFormat>
  <Paragraphs>5</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GROUPE f: Stratégie prophylactiques contre la résistance antibiotique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Thème 1 : Science, climat et société</dc:title>
  <dc:creator>e gillard</dc:creator>
  <cp:lastModifiedBy>e gillard</cp:lastModifiedBy>
  <cp:revision>110</cp:revision>
  <dcterms:created xsi:type="dcterms:W3CDTF">2020-06-22T16:05:31Z</dcterms:created>
  <dcterms:modified xsi:type="dcterms:W3CDTF">2020-08-22T15:32:17Z</dcterms:modified>
</cp:coreProperties>
</file>