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4" r:id="rId2"/>
    <p:sldId id="320" r:id="rId3"/>
    <p:sldId id="322" r:id="rId4"/>
    <p:sldId id="335" r:id="rId5"/>
    <p:sldId id="321" r:id="rId6"/>
    <p:sldId id="323" r:id="rId7"/>
    <p:sldId id="391" r:id="rId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280"/>
    <a:srgbClr val="0F8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4"/>
  </p:normalViewPr>
  <p:slideViewPr>
    <p:cSldViewPr snapToGrid="0" snapToObjects="1">
      <p:cViewPr varScale="1">
        <p:scale>
          <a:sx n="90" d="100"/>
          <a:sy n="90" d="100"/>
        </p:scale>
        <p:origin x="174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Cliquez pour modifier le style des sous-titres du masque</a:t>
            </a:r>
            <a:endParaRPr lang="fr-FR"/>
          </a:p>
        </p:txBody>
      </p:sp>
      <p:sp>
        <p:nvSpPr>
          <p:cNvPr id="4" name="Espace réservé de la date 3"/>
          <p:cNvSpPr>
            <a:spLocks noGrp="1"/>
          </p:cNvSpPr>
          <p:nvPr>
            <p:ph type="dt" sz="half" idx="10"/>
          </p:nvPr>
        </p:nvSpPr>
        <p:spPr/>
        <p:txBody>
          <a:bodyPr/>
          <a:lstStyle/>
          <a:p>
            <a:fld id="{F23AB4B6-2170-6944-B52D-B3EEC5C90EDB}" type="datetimeFigureOut">
              <a:rPr lang="fr-FR" smtClean="0"/>
              <a:t>27/07/2021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58BD5-467F-E74B-8C22-707CCD04414E}" type="slidenum">
              <a:rPr lang="fr-FR" smtClean="0"/>
              <a:t>‹N°›</a:t>
            </a:fld>
            <a:endParaRPr lang="fr-FR"/>
          </a:p>
        </p:txBody>
      </p:sp>
    </p:spTree>
    <p:extLst>
      <p:ext uri="{BB962C8B-B14F-4D97-AF65-F5344CB8AC3E}">
        <p14:creationId xmlns:p14="http://schemas.microsoft.com/office/powerpoint/2010/main" val="161553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23AB4B6-2170-6944-B52D-B3EEC5C90EDB}" type="datetimeFigureOut">
              <a:rPr lang="fr-FR" smtClean="0"/>
              <a:t>27/07/2021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58BD5-467F-E74B-8C22-707CCD04414E}" type="slidenum">
              <a:rPr lang="fr-FR" smtClean="0"/>
              <a:t>‹N°›</a:t>
            </a:fld>
            <a:endParaRPr lang="fr-FR"/>
          </a:p>
        </p:txBody>
      </p:sp>
    </p:spTree>
    <p:extLst>
      <p:ext uri="{BB962C8B-B14F-4D97-AF65-F5344CB8AC3E}">
        <p14:creationId xmlns:p14="http://schemas.microsoft.com/office/powerpoint/2010/main" val="368526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23AB4B6-2170-6944-B52D-B3EEC5C90EDB}" type="datetimeFigureOut">
              <a:rPr lang="fr-FR" smtClean="0"/>
              <a:t>27/07/2021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58BD5-467F-E74B-8C22-707CCD04414E}" type="slidenum">
              <a:rPr lang="fr-FR" smtClean="0"/>
              <a:t>‹N°›</a:t>
            </a:fld>
            <a:endParaRPr lang="fr-FR"/>
          </a:p>
        </p:txBody>
      </p:sp>
    </p:spTree>
    <p:extLst>
      <p:ext uri="{BB962C8B-B14F-4D97-AF65-F5344CB8AC3E}">
        <p14:creationId xmlns:p14="http://schemas.microsoft.com/office/powerpoint/2010/main" val="68116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23AB4B6-2170-6944-B52D-B3EEC5C90EDB}" type="datetimeFigureOut">
              <a:rPr lang="fr-FR" smtClean="0"/>
              <a:t>27/07/2021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58BD5-467F-E74B-8C22-707CCD04414E}" type="slidenum">
              <a:rPr lang="fr-FR" smtClean="0"/>
              <a:t>‹N°›</a:t>
            </a:fld>
            <a:endParaRPr lang="fr-FR"/>
          </a:p>
        </p:txBody>
      </p:sp>
    </p:spTree>
    <p:extLst>
      <p:ext uri="{BB962C8B-B14F-4D97-AF65-F5344CB8AC3E}">
        <p14:creationId xmlns:p14="http://schemas.microsoft.com/office/powerpoint/2010/main" val="257795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23AB4B6-2170-6944-B52D-B3EEC5C90EDB}" type="datetimeFigureOut">
              <a:rPr lang="fr-FR" smtClean="0"/>
              <a:t>27/07/2021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58BD5-467F-E74B-8C22-707CCD04414E}" type="slidenum">
              <a:rPr lang="fr-FR" smtClean="0"/>
              <a:t>‹N°›</a:t>
            </a:fld>
            <a:endParaRPr lang="fr-FR"/>
          </a:p>
        </p:txBody>
      </p:sp>
    </p:spTree>
    <p:extLst>
      <p:ext uri="{BB962C8B-B14F-4D97-AF65-F5344CB8AC3E}">
        <p14:creationId xmlns:p14="http://schemas.microsoft.com/office/powerpoint/2010/main" val="387669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23AB4B6-2170-6944-B52D-B3EEC5C90EDB}" type="datetimeFigureOut">
              <a:rPr lang="fr-FR" smtClean="0"/>
              <a:t>27/07/2021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A58BD5-467F-E74B-8C22-707CCD04414E}" type="slidenum">
              <a:rPr lang="fr-FR" smtClean="0"/>
              <a:t>‹N°›</a:t>
            </a:fld>
            <a:endParaRPr lang="fr-FR"/>
          </a:p>
        </p:txBody>
      </p:sp>
    </p:spTree>
    <p:extLst>
      <p:ext uri="{BB962C8B-B14F-4D97-AF65-F5344CB8AC3E}">
        <p14:creationId xmlns:p14="http://schemas.microsoft.com/office/powerpoint/2010/main" val="271895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23AB4B6-2170-6944-B52D-B3EEC5C90EDB}" type="datetimeFigureOut">
              <a:rPr lang="fr-FR" smtClean="0"/>
              <a:t>27/07/2021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CA58BD5-467F-E74B-8C22-707CCD04414E}" type="slidenum">
              <a:rPr lang="fr-FR" smtClean="0"/>
              <a:t>‹N°›</a:t>
            </a:fld>
            <a:endParaRPr lang="fr-FR"/>
          </a:p>
        </p:txBody>
      </p:sp>
    </p:spTree>
    <p:extLst>
      <p:ext uri="{BB962C8B-B14F-4D97-AF65-F5344CB8AC3E}">
        <p14:creationId xmlns:p14="http://schemas.microsoft.com/office/powerpoint/2010/main" val="242864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F23AB4B6-2170-6944-B52D-B3EEC5C90EDB}" type="datetimeFigureOut">
              <a:rPr lang="fr-FR" smtClean="0"/>
              <a:t>27/07/2021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CA58BD5-467F-E74B-8C22-707CCD04414E}" type="slidenum">
              <a:rPr lang="fr-FR" smtClean="0"/>
              <a:t>‹N°›</a:t>
            </a:fld>
            <a:endParaRPr lang="fr-FR"/>
          </a:p>
        </p:txBody>
      </p:sp>
    </p:spTree>
    <p:extLst>
      <p:ext uri="{BB962C8B-B14F-4D97-AF65-F5344CB8AC3E}">
        <p14:creationId xmlns:p14="http://schemas.microsoft.com/office/powerpoint/2010/main" val="358089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3AB4B6-2170-6944-B52D-B3EEC5C90EDB}" type="datetimeFigureOut">
              <a:rPr lang="fr-FR" smtClean="0"/>
              <a:t>27/07/2021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CA58BD5-467F-E74B-8C22-707CCD04414E}" type="slidenum">
              <a:rPr lang="fr-FR" smtClean="0"/>
              <a:t>‹N°›</a:t>
            </a:fld>
            <a:endParaRPr lang="fr-FR"/>
          </a:p>
        </p:txBody>
      </p:sp>
    </p:spTree>
    <p:extLst>
      <p:ext uri="{BB962C8B-B14F-4D97-AF65-F5344CB8AC3E}">
        <p14:creationId xmlns:p14="http://schemas.microsoft.com/office/powerpoint/2010/main" val="67924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23AB4B6-2170-6944-B52D-B3EEC5C90EDB}" type="datetimeFigureOut">
              <a:rPr lang="fr-FR" smtClean="0"/>
              <a:t>27/07/2021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A58BD5-467F-E74B-8C22-707CCD04414E}" type="slidenum">
              <a:rPr lang="fr-FR" smtClean="0"/>
              <a:t>‹N°›</a:t>
            </a:fld>
            <a:endParaRPr lang="fr-FR"/>
          </a:p>
        </p:txBody>
      </p:sp>
    </p:spTree>
    <p:extLst>
      <p:ext uri="{BB962C8B-B14F-4D97-AF65-F5344CB8AC3E}">
        <p14:creationId xmlns:p14="http://schemas.microsoft.com/office/powerpoint/2010/main" val="277594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23AB4B6-2170-6944-B52D-B3EEC5C90EDB}" type="datetimeFigureOut">
              <a:rPr lang="fr-FR" smtClean="0"/>
              <a:t>27/07/2021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A58BD5-467F-E74B-8C22-707CCD04414E}" type="slidenum">
              <a:rPr lang="fr-FR" smtClean="0"/>
              <a:t>‹N°›</a:t>
            </a:fld>
            <a:endParaRPr lang="fr-FR"/>
          </a:p>
        </p:txBody>
      </p:sp>
    </p:spTree>
    <p:extLst>
      <p:ext uri="{BB962C8B-B14F-4D97-AF65-F5344CB8AC3E}">
        <p14:creationId xmlns:p14="http://schemas.microsoft.com/office/powerpoint/2010/main" val="19325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AB4B6-2170-6944-B52D-B3EEC5C90EDB}" type="datetimeFigureOut">
              <a:rPr lang="fr-FR" smtClean="0"/>
              <a:t>27/07/2021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58BD5-467F-E74B-8C22-707CCD04414E}" type="slidenum">
              <a:rPr lang="fr-FR" smtClean="0"/>
              <a:t>‹N°›</a:t>
            </a:fld>
            <a:endParaRPr lang="fr-FR"/>
          </a:p>
        </p:txBody>
      </p:sp>
    </p:spTree>
    <p:extLst>
      <p:ext uri="{BB962C8B-B14F-4D97-AF65-F5344CB8AC3E}">
        <p14:creationId xmlns:p14="http://schemas.microsoft.com/office/powerpoint/2010/main" val="46414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FCC8F4E-CC92-8449-95AE-67D37D8FBAC6}"/>
              </a:ext>
            </a:extLst>
          </p:cNvPr>
          <p:cNvPicPr>
            <a:picLocks noChangeAspect="1"/>
          </p:cNvPicPr>
          <p:nvPr/>
        </p:nvPicPr>
        <p:blipFill>
          <a:blip r:embed="rId2"/>
          <a:stretch>
            <a:fillRect/>
          </a:stretch>
        </p:blipFill>
        <p:spPr>
          <a:xfrm>
            <a:off x="-571500" y="-14289"/>
            <a:ext cx="10344150" cy="6896101"/>
          </a:xfrm>
          <a:prstGeom prst="rect">
            <a:avLst/>
          </a:prstGeom>
        </p:spPr>
      </p:pic>
      <p:sp>
        <p:nvSpPr>
          <p:cNvPr id="4" name="Titre 3"/>
          <p:cNvSpPr>
            <a:spLocks noGrp="1"/>
          </p:cNvSpPr>
          <p:nvPr>
            <p:ph type="title"/>
          </p:nvPr>
        </p:nvSpPr>
        <p:spPr/>
        <p:txBody>
          <a:bodyPr>
            <a:normAutofit/>
          </a:bodyPr>
          <a:lstStyle/>
          <a:p>
            <a:r>
              <a:rPr lang="fr-FR" dirty="0">
                <a:solidFill>
                  <a:schemeClr val="tx2">
                    <a:lumMod val="75000"/>
                  </a:schemeClr>
                </a:solidFill>
              </a:rPr>
              <a:t>Groupe 3A : Le rôle du CO</a:t>
            </a:r>
            <a:r>
              <a:rPr lang="fr-FR" baseline="-25000" dirty="0">
                <a:solidFill>
                  <a:schemeClr val="tx2">
                    <a:lumMod val="75000"/>
                  </a:schemeClr>
                </a:solidFill>
              </a:rPr>
              <a:t>2</a:t>
            </a:r>
            <a:r>
              <a:rPr lang="fr-FR" dirty="0">
                <a:solidFill>
                  <a:schemeClr val="tx2">
                    <a:lumMod val="75000"/>
                  </a:schemeClr>
                </a:solidFill>
              </a:rPr>
              <a:t> et des GES</a:t>
            </a:r>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57616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800" dirty="0"/>
              <a:t>Variation des écarts à la température moyenne et du CO</a:t>
            </a:r>
            <a:r>
              <a:rPr lang="fr-FR" sz="2800" baseline="-25000" dirty="0"/>
              <a:t>2</a:t>
            </a:r>
            <a:r>
              <a:rPr lang="fr-FR" sz="2800" dirty="0"/>
              <a:t> atmosphérique au cours du temps en Antarctique.</a:t>
            </a:r>
            <a:r>
              <a:rPr lang="fr-FR" sz="2800" i="1" dirty="0"/>
              <a:t> </a:t>
            </a:r>
            <a:endParaRPr lang="fr-FR" sz="2800" dirty="0"/>
          </a:p>
        </p:txBody>
      </p:sp>
      <p:pic>
        <p:nvPicPr>
          <p:cNvPr id="5" name="Image 4"/>
          <p:cNvPicPr/>
          <p:nvPr/>
        </p:nvPicPr>
        <p:blipFill rotWithShape="1">
          <a:blip r:embed="rId2">
            <a:extLst>
              <a:ext uri="{28A0092B-C50C-407E-A947-70E740481C1C}">
                <a14:useLocalDpi xmlns:a14="http://schemas.microsoft.com/office/drawing/2010/main" val="0"/>
              </a:ext>
            </a:extLst>
          </a:blip>
          <a:srcRect l="1199" t="32980" r="53373" b="41055"/>
          <a:stretch/>
        </p:blipFill>
        <p:spPr bwMode="auto">
          <a:xfrm>
            <a:off x="310516" y="1544634"/>
            <a:ext cx="5395590" cy="3013251"/>
          </a:xfrm>
          <a:prstGeom prst="rect">
            <a:avLst/>
          </a:prstGeom>
          <a:noFill/>
          <a:ln>
            <a:noFill/>
          </a:ln>
          <a:extLst>
            <a:ext uri="{53640926-AAD7-44d8-BBD7-CCE9431645EC}">
              <a14:shadowObscured xmlns:a14="http://schemas.microsoft.com/office/drawing/2010/main" xmlns=""/>
            </a:ext>
          </a:extLst>
        </p:spPr>
      </p:pic>
      <p:pic>
        <p:nvPicPr>
          <p:cNvPr id="6" name="Image 5"/>
          <p:cNvPicPr/>
          <p:nvPr/>
        </p:nvPicPr>
        <p:blipFill rotWithShape="1">
          <a:blip r:embed="rId3">
            <a:extLst>
              <a:ext uri="{28A0092B-C50C-407E-A947-70E740481C1C}">
                <a14:useLocalDpi xmlns:a14="http://schemas.microsoft.com/office/drawing/2010/main" val="0"/>
              </a:ext>
            </a:extLst>
          </a:blip>
          <a:srcRect t="11977" r="35229" b="4172"/>
          <a:stretch/>
        </p:blipFill>
        <p:spPr bwMode="auto">
          <a:xfrm>
            <a:off x="400755" y="4005015"/>
            <a:ext cx="5370689" cy="231767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57204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42584"/>
          <a:stretch/>
        </p:blipFill>
        <p:spPr bwMode="auto">
          <a:xfrm>
            <a:off x="-1" y="771595"/>
            <a:ext cx="8731053" cy="3157468"/>
          </a:xfrm>
          <a:prstGeom prst="rect">
            <a:avLst/>
          </a:prstGeom>
          <a:noFill/>
          <a:ln>
            <a:noFill/>
          </a:ln>
        </p:spPr>
      </p:pic>
      <p:pic>
        <p:nvPicPr>
          <p:cNvPr id="6" name="Image 5"/>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293" t="57146" r="1"/>
          <a:stretch/>
        </p:blipFill>
        <p:spPr bwMode="auto">
          <a:xfrm>
            <a:off x="-192093" y="3929063"/>
            <a:ext cx="8923145" cy="2354460"/>
          </a:xfrm>
          <a:prstGeom prst="rect">
            <a:avLst/>
          </a:prstGeom>
          <a:noFill/>
          <a:ln>
            <a:noFill/>
          </a:ln>
        </p:spPr>
      </p:pic>
    </p:spTree>
    <p:extLst>
      <p:ext uri="{BB962C8B-B14F-4D97-AF65-F5344CB8AC3E}">
        <p14:creationId xmlns:p14="http://schemas.microsoft.com/office/powerpoint/2010/main" val="3987880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A5E2355-016D-8146-9372-C88409D2C1D8}"/>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8612" y="1401365"/>
            <a:ext cx="4841876" cy="4360778"/>
          </a:xfrm>
          <a:prstGeom prst="rect">
            <a:avLst/>
          </a:prstGeom>
          <a:noFill/>
          <a:ln>
            <a:noFill/>
          </a:ln>
        </p:spPr>
      </p:pic>
      <p:sp>
        <p:nvSpPr>
          <p:cNvPr id="3" name="Rectangle 2">
            <a:extLst>
              <a:ext uri="{FF2B5EF4-FFF2-40B4-BE49-F238E27FC236}">
                <a16:creationId xmlns:a16="http://schemas.microsoft.com/office/drawing/2014/main" id="{E0E6F18C-7EDD-7141-9F15-56752F7ED30D}"/>
              </a:ext>
            </a:extLst>
          </p:cNvPr>
          <p:cNvSpPr/>
          <p:nvPr/>
        </p:nvSpPr>
        <p:spPr>
          <a:xfrm>
            <a:off x="228599" y="324147"/>
            <a:ext cx="8586789" cy="1077218"/>
          </a:xfrm>
          <a:prstGeom prst="rect">
            <a:avLst/>
          </a:prstGeom>
        </p:spPr>
        <p:txBody>
          <a:bodyPr wrap="square">
            <a:spAutoFit/>
          </a:bodyPr>
          <a:lstStyle/>
          <a:p>
            <a:pPr algn="ctr"/>
            <a:r>
              <a:rPr lang="fr-FR" sz="3200" b="1" dirty="0">
                <a:latin typeface="Calibri" panose="020F0502020204030204" pitchFamily="34" charset="0"/>
                <a:ea typeface="MS Mincho" panose="02020609040205080304" pitchFamily="49" charset="-128"/>
                <a:cs typeface="Times Roman" pitchFamily="2" charset="0"/>
              </a:rPr>
              <a:t>Émissions de CO</a:t>
            </a:r>
            <a:r>
              <a:rPr lang="fr-FR" sz="3200" b="1" baseline="-25000" dirty="0">
                <a:latin typeface="Calibri" panose="020F0502020204030204" pitchFamily="34" charset="0"/>
                <a:ea typeface="MS Mincho" panose="02020609040205080304" pitchFamily="49" charset="-128"/>
                <a:cs typeface="Times Roman" pitchFamily="2" charset="0"/>
              </a:rPr>
              <a:t>2</a:t>
            </a:r>
            <a:r>
              <a:rPr lang="fr-FR" sz="3200" b="1" dirty="0">
                <a:latin typeface="Calibri" panose="020F0502020204030204" pitchFamily="34" charset="0"/>
                <a:ea typeface="MS Mincho" panose="02020609040205080304" pitchFamily="49" charset="-128"/>
                <a:cs typeface="Times Roman" pitchFamily="2" charset="0"/>
              </a:rPr>
              <a:t>​ d’origine humaine depuis 1850 </a:t>
            </a:r>
          </a:p>
          <a:p>
            <a:pPr algn="ctr"/>
            <a:r>
              <a:rPr lang="fr-FR" sz="3200" i="1" dirty="0">
                <a:latin typeface="Calibri" panose="020F0502020204030204" pitchFamily="34" charset="0"/>
                <a:ea typeface="MS Mincho" panose="02020609040205080304" pitchFamily="49" charset="-128"/>
                <a:cs typeface="Times Roman" pitchFamily="2" charset="0"/>
              </a:rPr>
              <a:t>Source :</a:t>
            </a:r>
            <a:r>
              <a:rPr lang="fr-FR" sz="3200" i="1" dirty="0" err="1">
                <a:latin typeface="Calibri" panose="020F0502020204030204" pitchFamily="34" charset="0"/>
                <a:ea typeface="MS Mincho" panose="02020609040205080304" pitchFamily="49" charset="-128"/>
                <a:cs typeface="Times Roman" pitchFamily="2" charset="0"/>
              </a:rPr>
              <a:t>Tle</a:t>
            </a:r>
            <a:r>
              <a:rPr lang="fr-FR" sz="3200" i="1" dirty="0">
                <a:latin typeface="Calibri" panose="020F0502020204030204" pitchFamily="34" charset="0"/>
                <a:ea typeface="MS Mincho" panose="02020609040205080304" pitchFamily="49" charset="-128"/>
                <a:cs typeface="Times Roman" pitchFamily="2" charset="0"/>
              </a:rPr>
              <a:t> Enseignement scientifique LLS 2020</a:t>
            </a:r>
            <a:endParaRPr lang="fr-FR" sz="3200" dirty="0">
              <a:latin typeface="Calibri" panose="020F0502020204030204" pitchFamily="34" charset="0"/>
              <a:ea typeface="MS Mincho" panose="02020609040205080304" pitchFamily="49" charset="-128"/>
              <a:cs typeface="Times Roman" pitchFamily="2" charset="0"/>
            </a:endParaRPr>
          </a:p>
        </p:txBody>
      </p:sp>
      <p:pic>
        <p:nvPicPr>
          <p:cNvPr id="4" name="Image 3">
            <a:extLst>
              <a:ext uri="{FF2B5EF4-FFF2-40B4-BE49-F238E27FC236}">
                <a16:creationId xmlns:a16="http://schemas.microsoft.com/office/drawing/2014/main" id="{98B71F96-7524-044A-9916-ED7557544712}"/>
              </a:ext>
            </a:extLst>
          </p:cNvPr>
          <p:cNvPicPr>
            <a:picLocks noChangeAspect="1"/>
          </p:cNvPicPr>
          <p:nvPr/>
        </p:nvPicPr>
        <p:blipFill>
          <a:blip r:embed="rId4"/>
          <a:stretch>
            <a:fillRect/>
          </a:stretch>
        </p:blipFill>
        <p:spPr>
          <a:xfrm>
            <a:off x="5170488" y="2399241"/>
            <a:ext cx="3973512" cy="2649008"/>
          </a:xfrm>
          <a:prstGeom prst="rect">
            <a:avLst/>
          </a:prstGeom>
        </p:spPr>
      </p:pic>
    </p:spTree>
    <p:extLst>
      <p:ext uri="{BB962C8B-B14F-4D97-AF65-F5344CB8AC3E}">
        <p14:creationId xmlns:p14="http://schemas.microsoft.com/office/powerpoint/2010/main" val="26983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5933" y="506976"/>
            <a:ext cx="8674925" cy="4460135"/>
          </a:xfrm>
          <a:prstGeom prst="rect">
            <a:avLst/>
          </a:prstGeom>
          <a:noFill/>
          <a:ln>
            <a:noFill/>
          </a:ln>
        </p:spPr>
      </p:pic>
    </p:spTree>
    <p:extLst>
      <p:ext uri="{BB962C8B-B14F-4D97-AF65-F5344CB8AC3E}">
        <p14:creationId xmlns:p14="http://schemas.microsoft.com/office/powerpoint/2010/main" val="367445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0049" y="555907"/>
            <a:ext cx="4321951" cy="5160636"/>
          </a:xfrm>
          <a:prstGeom prst="rect">
            <a:avLst/>
          </a:prstGeom>
          <a:noFill/>
          <a:ln>
            <a:noFill/>
          </a:ln>
        </p:spPr>
      </p:pic>
      <p:sp>
        <p:nvSpPr>
          <p:cNvPr id="3" name="Rectangle 2"/>
          <p:cNvSpPr/>
          <p:nvPr/>
        </p:nvSpPr>
        <p:spPr>
          <a:xfrm>
            <a:off x="4572000" y="358352"/>
            <a:ext cx="4572000" cy="3693319"/>
          </a:xfrm>
          <a:prstGeom prst="rect">
            <a:avLst/>
          </a:prstGeom>
        </p:spPr>
        <p:txBody>
          <a:bodyPr>
            <a:spAutoFit/>
          </a:bodyPr>
          <a:lstStyle/>
          <a:p>
            <a:r>
              <a:rPr lang="fr-FR" dirty="0"/>
              <a:t>Par compilation de données, il est possible d’estimer l’impact des gaz à effet de serre et d’autres gaz sur le bilan radiatif de la Terre par rapport aux valeurs de 1750. Ces gaz sont par exemple les aérosols issus soit des activités humaines, soit d’origine naturelle (éruption volcanique, par exemple). Les barres d’erreur représentent les incertitudes liées aux quantités de gaz à effet de serre émises et leur effet sur le forçage radiatif. Des valeurs positives signifient qu’il y a un forçage radiatif positif, avec davantage de puissance radiative de l’atmosphère vers le sol par rapport à 1750. </a:t>
            </a:r>
          </a:p>
        </p:txBody>
      </p:sp>
    </p:spTree>
    <p:extLst>
      <p:ext uri="{BB962C8B-B14F-4D97-AF65-F5344CB8AC3E}">
        <p14:creationId xmlns:p14="http://schemas.microsoft.com/office/powerpoint/2010/main" val="1386631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6427" y="6198826"/>
            <a:ext cx="8517574" cy="819835"/>
          </a:xfrm>
        </p:spPr>
        <p:txBody>
          <a:bodyPr>
            <a:noAutofit/>
          </a:bodyPr>
          <a:lstStyle/>
          <a:p>
            <a:r>
              <a:rPr lang="fr-FR" sz="2800" u="sng" dirty="0"/>
              <a:t>Schéma du fonctionnement du système climatique</a:t>
            </a:r>
          </a:p>
        </p:txBody>
      </p:sp>
      <p:sp>
        <p:nvSpPr>
          <p:cNvPr id="3" name="ZoneTexte 2"/>
          <p:cNvSpPr txBox="1"/>
          <p:nvPr/>
        </p:nvSpPr>
        <p:spPr>
          <a:xfrm>
            <a:off x="1971856" y="4175257"/>
            <a:ext cx="5246527" cy="769441"/>
          </a:xfrm>
          <a:prstGeom prst="rect">
            <a:avLst/>
          </a:prstGeom>
          <a:noFill/>
        </p:spPr>
        <p:txBody>
          <a:bodyPr wrap="none" rtlCol="0">
            <a:spAutoFit/>
          </a:bodyPr>
          <a:lstStyle/>
          <a:p>
            <a:pPr algn="ctr"/>
            <a:r>
              <a:rPr lang="fr-FR" sz="2400" b="1" dirty="0"/>
              <a:t>CLIMAT </a:t>
            </a:r>
          </a:p>
          <a:p>
            <a:pPr algn="ctr"/>
            <a:r>
              <a:rPr lang="fr-FR" sz="2000" dirty="0"/>
              <a:t>(température, pluviométrie, vents, nébulosité</a:t>
            </a:r>
            <a:r>
              <a:rPr lang="mr-IN" sz="2000" dirty="0"/>
              <a:t>…</a:t>
            </a:r>
            <a:r>
              <a:rPr lang="fr-FR" sz="2000" dirty="0"/>
              <a:t>)</a:t>
            </a:r>
          </a:p>
        </p:txBody>
      </p:sp>
      <p:sp>
        <p:nvSpPr>
          <p:cNvPr id="4" name="ZoneTexte 3"/>
          <p:cNvSpPr txBox="1"/>
          <p:nvPr/>
        </p:nvSpPr>
        <p:spPr>
          <a:xfrm>
            <a:off x="3163363" y="1611293"/>
            <a:ext cx="2863514" cy="954107"/>
          </a:xfrm>
          <a:prstGeom prst="rect">
            <a:avLst/>
          </a:prstGeom>
          <a:noFill/>
        </p:spPr>
        <p:txBody>
          <a:bodyPr wrap="none" rtlCol="0">
            <a:spAutoFit/>
          </a:bodyPr>
          <a:lstStyle/>
          <a:p>
            <a:pPr algn="ctr"/>
            <a:r>
              <a:rPr lang="fr-FR" sz="2800" b="1" dirty="0">
                <a:solidFill>
                  <a:srgbClr val="000000"/>
                </a:solidFill>
              </a:rPr>
              <a:t>GES</a:t>
            </a:r>
          </a:p>
          <a:p>
            <a:r>
              <a:rPr lang="fr-FR" sz="2800" dirty="0">
                <a:solidFill>
                  <a:srgbClr val="000000"/>
                </a:solidFill>
              </a:rPr>
              <a:t>(CO</a:t>
            </a:r>
            <a:r>
              <a:rPr lang="fr-FR" sz="2800" baseline="-25000" dirty="0">
                <a:solidFill>
                  <a:srgbClr val="000000"/>
                </a:solidFill>
              </a:rPr>
              <a:t>2</a:t>
            </a:r>
            <a:r>
              <a:rPr lang="fr-FR" sz="2800" dirty="0">
                <a:solidFill>
                  <a:srgbClr val="000000"/>
                </a:solidFill>
              </a:rPr>
              <a:t>, H</a:t>
            </a:r>
            <a:r>
              <a:rPr lang="fr-FR" sz="2800" baseline="-25000" dirty="0">
                <a:solidFill>
                  <a:srgbClr val="000000"/>
                </a:solidFill>
              </a:rPr>
              <a:t>2</a:t>
            </a:r>
            <a:r>
              <a:rPr lang="fr-FR" sz="2800" dirty="0">
                <a:solidFill>
                  <a:srgbClr val="000000"/>
                </a:solidFill>
              </a:rPr>
              <a:t>O, CH</a:t>
            </a:r>
            <a:r>
              <a:rPr lang="fr-FR" sz="2800" baseline="-25000" dirty="0">
                <a:solidFill>
                  <a:srgbClr val="000000"/>
                </a:solidFill>
              </a:rPr>
              <a:t>4</a:t>
            </a:r>
            <a:r>
              <a:rPr lang="fr-FR" sz="2800" dirty="0">
                <a:solidFill>
                  <a:srgbClr val="000000"/>
                </a:solidFill>
              </a:rPr>
              <a:t>,</a:t>
            </a:r>
            <a:r>
              <a:rPr lang="mr-IN" sz="2800" dirty="0">
                <a:solidFill>
                  <a:srgbClr val="000000"/>
                </a:solidFill>
              </a:rPr>
              <a:t>…</a:t>
            </a:r>
            <a:r>
              <a:rPr lang="fr-FR" sz="2800" dirty="0">
                <a:solidFill>
                  <a:srgbClr val="000000"/>
                </a:solidFill>
              </a:rPr>
              <a:t>)</a:t>
            </a:r>
          </a:p>
        </p:txBody>
      </p:sp>
      <p:sp>
        <p:nvSpPr>
          <p:cNvPr id="9" name="ZoneTexte 8"/>
          <p:cNvSpPr txBox="1"/>
          <p:nvPr/>
        </p:nvSpPr>
        <p:spPr>
          <a:xfrm>
            <a:off x="2691662" y="155369"/>
            <a:ext cx="2933991" cy="523220"/>
          </a:xfrm>
          <a:prstGeom prst="rect">
            <a:avLst/>
          </a:prstGeom>
          <a:noFill/>
        </p:spPr>
        <p:txBody>
          <a:bodyPr wrap="none" rtlCol="0">
            <a:spAutoFit/>
          </a:bodyPr>
          <a:lstStyle/>
          <a:p>
            <a:pPr algn="ctr"/>
            <a:r>
              <a:rPr lang="fr-FR" sz="2800" b="1" u="sng" dirty="0"/>
              <a:t>Actions humaines:</a:t>
            </a:r>
          </a:p>
        </p:txBody>
      </p:sp>
      <p:sp>
        <p:nvSpPr>
          <p:cNvPr id="14" name="ZoneTexte 13"/>
          <p:cNvSpPr txBox="1"/>
          <p:nvPr/>
        </p:nvSpPr>
        <p:spPr>
          <a:xfrm>
            <a:off x="-77233" y="1301921"/>
            <a:ext cx="3605571" cy="523220"/>
          </a:xfrm>
          <a:prstGeom prst="rect">
            <a:avLst/>
          </a:prstGeom>
          <a:noFill/>
        </p:spPr>
        <p:txBody>
          <a:bodyPr wrap="square" rtlCol="0">
            <a:spAutoFit/>
          </a:bodyPr>
          <a:lstStyle/>
          <a:p>
            <a:pPr algn="ctr"/>
            <a:r>
              <a:rPr lang="fr-FR" sz="2800" b="1" u="sng" dirty="0">
                <a:solidFill>
                  <a:schemeClr val="accent1"/>
                </a:solidFill>
              </a:rPr>
              <a:t>Glaciers </a:t>
            </a:r>
            <a:r>
              <a:rPr lang="fr-FR" sz="2800" b="1" u="sng" dirty="0">
                <a:solidFill>
                  <a:srgbClr val="4F81BD"/>
                </a:solidFill>
              </a:rPr>
              <a:t>continentaux</a:t>
            </a:r>
            <a:r>
              <a:rPr lang="fr-FR" sz="2800" b="1" u="sng" dirty="0"/>
              <a:t>:</a:t>
            </a:r>
          </a:p>
        </p:txBody>
      </p:sp>
      <p:sp>
        <p:nvSpPr>
          <p:cNvPr id="21" name="ZoneTexte 20"/>
          <p:cNvSpPr txBox="1"/>
          <p:nvPr/>
        </p:nvSpPr>
        <p:spPr>
          <a:xfrm>
            <a:off x="-77233" y="3117803"/>
            <a:ext cx="4771918" cy="954107"/>
          </a:xfrm>
          <a:prstGeom prst="rect">
            <a:avLst/>
          </a:prstGeom>
          <a:noFill/>
        </p:spPr>
        <p:txBody>
          <a:bodyPr wrap="square" rtlCol="0">
            <a:spAutoFit/>
          </a:bodyPr>
          <a:lstStyle/>
          <a:p>
            <a:r>
              <a:rPr lang="fr-FR" sz="2800" b="1" u="sng" dirty="0">
                <a:solidFill>
                  <a:schemeClr val="tx2"/>
                </a:solidFill>
              </a:rPr>
              <a:t>Océans</a:t>
            </a:r>
            <a:r>
              <a:rPr lang="fr-FR" sz="2800" b="1" dirty="0">
                <a:solidFill>
                  <a:schemeClr val="tx2"/>
                </a:solidFill>
              </a:rPr>
              <a:t>: </a:t>
            </a:r>
          </a:p>
          <a:p>
            <a:endParaRPr lang="fr-FR" sz="2800" dirty="0">
              <a:solidFill>
                <a:schemeClr val="tx2"/>
              </a:solidFill>
            </a:endParaRPr>
          </a:p>
        </p:txBody>
      </p:sp>
      <p:sp>
        <p:nvSpPr>
          <p:cNvPr id="60" name="ZoneTexte 59"/>
          <p:cNvSpPr txBox="1"/>
          <p:nvPr/>
        </p:nvSpPr>
        <p:spPr>
          <a:xfrm>
            <a:off x="3717635" y="3023894"/>
            <a:ext cx="1848233" cy="523220"/>
          </a:xfrm>
          <a:prstGeom prst="rect">
            <a:avLst/>
          </a:prstGeom>
          <a:noFill/>
        </p:spPr>
        <p:txBody>
          <a:bodyPr wrap="square" rtlCol="0">
            <a:spAutoFit/>
          </a:bodyPr>
          <a:lstStyle/>
          <a:p>
            <a:pPr algn="ctr"/>
            <a:r>
              <a:rPr lang="fr-FR" sz="2800" b="1" dirty="0">
                <a:solidFill>
                  <a:srgbClr val="000000"/>
                </a:solidFill>
              </a:rPr>
              <a:t>albédo</a:t>
            </a:r>
          </a:p>
        </p:txBody>
      </p:sp>
      <p:sp>
        <p:nvSpPr>
          <p:cNvPr id="86" name="ZoneTexte 85"/>
          <p:cNvSpPr txBox="1"/>
          <p:nvPr/>
        </p:nvSpPr>
        <p:spPr>
          <a:xfrm>
            <a:off x="425060" y="5532572"/>
            <a:ext cx="8748788" cy="1015663"/>
          </a:xfrm>
          <a:prstGeom prst="rect">
            <a:avLst/>
          </a:prstGeom>
          <a:noFill/>
        </p:spPr>
        <p:txBody>
          <a:bodyPr wrap="square" rtlCol="0">
            <a:spAutoFit/>
          </a:bodyPr>
          <a:lstStyle/>
          <a:p>
            <a:r>
              <a:rPr lang="fr-FR" sz="2000" u="sng" dirty="0"/>
              <a:t>Légende</a:t>
            </a:r>
            <a:r>
              <a:rPr lang="fr-FR" sz="2000" dirty="0"/>
              <a:t>:</a:t>
            </a:r>
          </a:p>
          <a:p>
            <a:r>
              <a:rPr lang="fr-FR" sz="2000" dirty="0">
                <a:solidFill>
                  <a:srgbClr val="FF0000"/>
                </a:solidFill>
              </a:rPr>
              <a:t>forçage radiatif positif (-&gt; réchauffement climatique)		</a:t>
            </a:r>
            <a:r>
              <a:rPr lang="fr-FR" sz="2000" dirty="0">
                <a:solidFill>
                  <a:srgbClr val="008000"/>
                </a:solidFill>
              </a:rPr>
              <a:t>forçage radiatif négatif</a:t>
            </a:r>
          </a:p>
          <a:p>
            <a:r>
              <a:rPr lang="fr-FR" sz="2000" dirty="0"/>
              <a:t>Provoque (stimule), augmente 			Empêche (= inhibe), diminue</a:t>
            </a:r>
          </a:p>
        </p:txBody>
      </p:sp>
      <p:sp>
        <p:nvSpPr>
          <p:cNvPr id="103" name="ZoneTexte 102"/>
          <p:cNvSpPr txBox="1"/>
          <p:nvPr/>
        </p:nvSpPr>
        <p:spPr>
          <a:xfrm>
            <a:off x="6054817" y="1731651"/>
            <a:ext cx="3075246" cy="954107"/>
          </a:xfrm>
          <a:prstGeom prst="rect">
            <a:avLst/>
          </a:prstGeom>
          <a:noFill/>
        </p:spPr>
        <p:txBody>
          <a:bodyPr wrap="square" rtlCol="0">
            <a:spAutoFit/>
          </a:bodyPr>
          <a:lstStyle/>
          <a:p>
            <a:pPr algn="ctr"/>
            <a:r>
              <a:rPr lang="fr-FR" sz="2800" b="1" u="sng" dirty="0">
                <a:solidFill>
                  <a:srgbClr val="008000"/>
                </a:solidFill>
              </a:rPr>
              <a:t>Développement végétal:</a:t>
            </a:r>
            <a:endParaRPr lang="fr-FR" sz="2800" u="sng" dirty="0">
              <a:solidFill>
                <a:srgbClr val="008000"/>
              </a:solidFill>
            </a:endParaRPr>
          </a:p>
        </p:txBody>
      </p:sp>
      <p:sp>
        <p:nvSpPr>
          <p:cNvPr id="125" name="Flèche vers le bas 124"/>
          <p:cNvSpPr/>
          <p:nvPr/>
        </p:nvSpPr>
        <p:spPr>
          <a:xfrm rot="16200000">
            <a:off x="6187447" y="5873522"/>
            <a:ext cx="290607" cy="3600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26" name="Flèche vers le bas 125"/>
          <p:cNvSpPr/>
          <p:nvPr/>
        </p:nvSpPr>
        <p:spPr>
          <a:xfrm rot="16200000">
            <a:off x="121817" y="5865513"/>
            <a:ext cx="274591" cy="360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127" name="Connecteur droit avec flèche 126"/>
          <p:cNvCxnSpPr/>
          <p:nvPr/>
        </p:nvCxnSpPr>
        <p:spPr>
          <a:xfrm>
            <a:off x="79112" y="6327172"/>
            <a:ext cx="363339" cy="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29" name="Connecteur droit 128"/>
          <p:cNvCxnSpPr/>
          <p:nvPr/>
        </p:nvCxnSpPr>
        <p:spPr>
          <a:xfrm flipV="1">
            <a:off x="4190667" y="6327172"/>
            <a:ext cx="265220" cy="14111"/>
          </a:xfrm>
          <a:prstGeom prst="line">
            <a:avLst/>
          </a:prstGeom>
          <a:ln>
            <a:solidFill>
              <a:srgbClr val="000000"/>
            </a:solidFill>
            <a:tailEnd type="oval" w="lg" len="lg"/>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45266863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6466</TotalTime>
  <Words>215</Words>
  <Application>Microsoft Macintosh PowerPoint</Application>
  <PresentationFormat>Affichage à l'écran (4:3)</PresentationFormat>
  <Paragraphs>18</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Arial</vt:lpstr>
      <vt:lpstr>Calibri</vt:lpstr>
      <vt:lpstr>Thème Office</vt:lpstr>
      <vt:lpstr>Groupe 3A : Le rôle du CO2 et des GES</vt:lpstr>
      <vt:lpstr>Variation des écarts à la température moyenne et du CO2 atmosphérique au cours du temps en Antarctique. </vt:lpstr>
      <vt:lpstr>Présentation PowerPoint</vt:lpstr>
      <vt:lpstr>Présentation PowerPoint</vt:lpstr>
      <vt:lpstr>Présentation PowerPoint</vt:lpstr>
      <vt:lpstr>Présentation PowerPoint</vt:lpstr>
      <vt:lpstr>Schéma du fonctionnement du système climatique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1 : Science, climat et société</dc:title>
  <dc:creator>e gillard</dc:creator>
  <cp:lastModifiedBy>EG</cp:lastModifiedBy>
  <cp:revision>140</cp:revision>
  <dcterms:created xsi:type="dcterms:W3CDTF">2020-06-22T16:05:31Z</dcterms:created>
  <dcterms:modified xsi:type="dcterms:W3CDTF">2021-07-27T15:38:50Z</dcterms:modified>
</cp:coreProperties>
</file>