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6" r:id="rId2"/>
    <p:sldId id="328" r:id="rId3"/>
    <p:sldId id="329" r:id="rId4"/>
    <p:sldId id="392" r:id="rId5"/>
    <p:sldId id="334" r:id="rId6"/>
    <p:sldId id="39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D11DC90-AC94-D446-866E-5EFA67BB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894" y="0"/>
            <a:ext cx="10293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3B : Les glaces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39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6" y="321944"/>
            <a:ext cx="8248418" cy="257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"/>
          <a:stretch/>
        </p:blipFill>
        <p:spPr bwMode="auto">
          <a:xfrm>
            <a:off x="374156" y="3198036"/>
            <a:ext cx="4160716" cy="2531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79" t="10088" b="1786"/>
          <a:stretch/>
        </p:blipFill>
        <p:spPr bwMode="auto">
          <a:xfrm>
            <a:off x="4840111" y="3024715"/>
            <a:ext cx="3782463" cy="3583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75310"/>
          <a:stretch/>
        </p:blipFill>
        <p:spPr bwMode="auto">
          <a:xfrm>
            <a:off x="374157" y="5808838"/>
            <a:ext cx="4160716" cy="75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63941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45640" b="18902"/>
          <a:stretch/>
        </p:blipFill>
        <p:spPr bwMode="auto">
          <a:xfrm>
            <a:off x="1606938" y="1538111"/>
            <a:ext cx="6633951" cy="1890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Imag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t="54624" r="7264" b="16595"/>
          <a:stretch/>
        </p:blipFill>
        <p:spPr bwMode="auto">
          <a:xfrm>
            <a:off x="1606938" y="3316111"/>
            <a:ext cx="6633951" cy="1848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Image 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219" r="42207" b="11898"/>
          <a:stretch/>
        </p:blipFill>
        <p:spPr bwMode="auto">
          <a:xfrm>
            <a:off x="0" y="534283"/>
            <a:ext cx="3217333" cy="1171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77538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6B158BA-EC09-B240-8C3B-52F3C451DE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4"/>
          <a:stretch/>
        </p:blipFill>
        <p:spPr bwMode="auto">
          <a:xfrm>
            <a:off x="863531" y="1657350"/>
            <a:ext cx="7466082" cy="3595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9D8CE9-BEC3-3F47-A63F-35F896DF6351}"/>
              </a:ext>
            </a:extLst>
          </p:cNvPr>
          <p:cNvSpPr/>
          <p:nvPr/>
        </p:nvSpPr>
        <p:spPr>
          <a:xfrm>
            <a:off x="863531" y="605523"/>
            <a:ext cx="7416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Roman" pitchFamily="2" charset="0"/>
              </a:rPr>
              <a:t>Formation et destruction des calottes glaciaires et variation du niveau marin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14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Valeur de l’albédo pour quelques surfaces terrestres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426357"/>
              </p:ext>
            </p:extLst>
          </p:nvPr>
        </p:nvGraphicFramePr>
        <p:xfrm>
          <a:off x="457200" y="1600200"/>
          <a:ext cx="8229600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Type de surface 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Calibri"/>
                          <a:ea typeface="ＭＳ 明朝"/>
                          <a:cs typeface="Times Roman"/>
                        </a:rPr>
                        <a:t>Glace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Calibri"/>
                          <a:ea typeface="ＭＳ 明朝"/>
                          <a:cs typeface="Times Roman"/>
                        </a:rPr>
                        <a:t>Océan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Calibri"/>
                          <a:ea typeface="ＭＳ 明朝"/>
                          <a:cs typeface="Times Roman"/>
                        </a:rPr>
                        <a:t>Forêt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Calibri"/>
                          <a:ea typeface="ＭＳ 明朝"/>
                          <a:cs typeface="Times Roman"/>
                        </a:rPr>
                        <a:t>Moyenne terrestre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Albédo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Calibri"/>
                          <a:ea typeface="ＭＳ 明朝"/>
                          <a:cs typeface="Times Roman"/>
                        </a:rPr>
                        <a:t>0,6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Calibri"/>
                          <a:ea typeface="ＭＳ 明朝"/>
                          <a:cs typeface="Times Roman"/>
                        </a:rPr>
                        <a:t>0,05-0,1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Calibri"/>
                          <a:ea typeface="ＭＳ 明朝"/>
                          <a:cs typeface="Times Roman"/>
                        </a:rPr>
                        <a:t>0,05-0,2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/>
                          <a:ea typeface="ＭＳ 明朝"/>
                          <a:cs typeface="Times Roman"/>
                        </a:rPr>
                        <a:t>0,3</a:t>
                      </a: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3261359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u="sng" dirty="0"/>
              <a:t>Albédo</a:t>
            </a:r>
            <a:r>
              <a:rPr lang="fr-FR" sz="2400" dirty="0"/>
              <a:t> : capacité́ d’une surface à réfléchir le rayonnement reçu. La réflexion est totale quand l’albédo vaut 1.</a:t>
            </a:r>
          </a:p>
        </p:txBody>
      </p:sp>
    </p:spTree>
    <p:extLst>
      <p:ext uri="{BB962C8B-B14F-4D97-AF65-F5344CB8AC3E}">
        <p14:creationId xmlns:p14="http://schemas.microsoft.com/office/powerpoint/2010/main" val="122538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6427" y="6198826"/>
            <a:ext cx="8517574" cy="819835"/>
          </a:xfrm>
        </p:spPr>
        <p:txBody>
          <a:bodyPr>
            <a:noAutofit/>
          </a:bodyPr>
          <a:lstStyle/>
          <a:p>
            <a:r>
              <a:rPr lang="fr-FR" sz="2800" u="sng" dirty="0"/>
              <a:t>Schéma du fonctionnement du système climatique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71856" y="4175257"/>
            <a:ext cx="52465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CLIMAT </a:t>
            </a:r>
          </a:p>
          <a:p>
            <a:pPr algn="ctr"/>
            <a:r>
              <a:rPr lang="fr-FR" sz="2000" dirty="0"/>
              <a:t>(température, pluviométrie, vents, nébulosité</a:t>
            </a:r>
            <a:r>
              <a:rPr lang="mr-IN" sz="2000" dirty="0"/>
              <a:t>…</a:t>
            </a:r>
            <a:r>
              <a:rPr lang="fr-FR" sz="2000" dirty="0"/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63363" y="1611293"/>
            <a:ext cx="28635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00"/>
                </a:solidFill>
              </a:rPr>
              <a:t>GES</a:t>
            </a:r>
          </a:p>
          <a:p>
            <a:r>
              <a:rPr lang="fr-FR" sz="2800" dirty="0">
                <a:solidFill>
                  <a:srgbClr val="000000"/>
                </a:solidFill>
              </a:rPr>
              <a:t>(CO</a:t>
            </a:r>
            <a:r>
              <a:rPr lang="fr-FR" sz="2800" baseline="-25000" dirty="0">
                <a:solidFill>
                  <a:srgbClr val="000000"/>
                </a:solidFill>
              </a:rPr>
              <a:t>2</a:t>
            </a:r>
            <a:r>
              <a:rPr lang="fr-FR" sz="2800" dirty="0">
                <a:solidFill>
                  <a:srgbClr val="000000"/>
                </a:solidFill>
              </a:rPr>
              <a:t>, H</a:t>
            </a:r>
            <a:r>
              <a:rPr lang="fr-FR" sz="2800" baseline="-25000" dirty="0">
                <a:solidFill>
                  <a:srgbClr val="000000"/>
                </a:solidFill>
              </a:rPr>
              <a:t>2</a:t>
            </a:r>
            <a:r>
              <a:rPr lang="fr-FR" sz="2800" dirty="0">
                <a:solidFill>
                  <a:srgbClr val="000000"/>
                </a:solidFill>
              </a:rPr>
              <a:t>O, CH</a:t>
            </a:r>
            <a:r>
              <a:rPr lang="fr-FR" sz="2800" baseline="-25000" dirty="0">
                <a:solidFill>
                  <a:srgbClr val="000000"/>
                </a:solidFill>
              </a:rPr>
              <a:t>4</a:t>
            </a:r>
            <a:r>
              <a:rPr lang="fr-FR" sz="2800" dirty="0">
                <a:solidFill>
                  <a:srgbClr val="000000"/>
                </a:solidFill>
              </a:rPr>
              <a:t>,</a:t>
            </a:r>
            <a:r>
              <a:rPr lang="mr-IN" sz="2800" dirty="0">
                <a:solidFill>
                  <a:srgbClr val="000000"/>
                </a:solidFill>
              </a:rPr>
              <a:t>…</a:t>
            </a:r>
            <a:r>
              <a:rPr lang="fr-FR" sz="2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91662" y="155369"/>
            <a:ext cx="2933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u="sng" dirty="0"/>
              <a:t>Actions humaines: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77233" y="1301921"/>
            <a:ext cx="360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1"/>
                </a:solidFill>
              </a:rPr>
              <a:t>Glaciers </a:t>
            </a:r>
            <a:r>
              <a:rPr lang="fr-FR" sz="2800" b="1" u="sng" dirty="0">
                <a:solidFill>
                  <a:srgbClr val="4F81BD"/>
                </a:solidFill>
              </a:rPr>
              <a:t>continentaux</a:t>
            </a:r>
            <a:r>
              <a:rPr lang="fr-FR" sz="2800" b="1" u="sng" dirty="0"/>
              <a:t>: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-77233" y="3117803"/>
            <a:ext cx="4771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tx2"/>
                </a:solidFill>
              </a:rPr>
              <a:t>Océans</a:t>
            </a:r>
            <a:r>
              <a:rPr lang="fr-FR" sz="2800" b="1" dirty="0">
                <a:solidFill>
                  <a:schemeClr val="tx2"/>
                </a:solidFill>
              </a:rPr>
              <a:t>: </a:t>
            </a:r>
          </a:p>
          <a:p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717635" y="3023894"/>
            <a:ext cx="184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00"/>
                </a:solidFill>
              </a:rPr>
              <a:t>albédo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25060" y="5532572"/>
            <a:ext cx="8748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Légende</a:t>
            </a:r>
            <a:r>
              <a:rPr lang="fr-FR" sz="2000" dirty="0"/>
              <a:t>:</a:t>
            </a:r>
          </a:p>
          <a:p>
            <a:r>
              <a:rPr lang="fr-FR" sz="2000" dirty="0">
                <a:solidFill>
                  <a:srgbClr val="FF0000"/>
                </a:solidFill>
              </a:rPr>
              <a:t>forçage radiatif positif (-&gt; réchauffement climatique)		</a:t>
            </a:r>
            <a:r>
              <a:rPr lang="fr-FR" sz="2000" dirty="0">
                <a:solidFill>
                  <a:srgbClr val="008000"/>
                </a:solidFill>
              </a:rPr>
              <a:t>forçage radiatif négatif</a:t>
            </a:r>
          </a:p>
          <a:p>
            <a:r>
              <a:rPr lang="fr-FR" sz="2000" dirty="0"/>
              <a:t>Provoque (stimule), augmente 			Empêche (= inhibe), diminue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6054817" y="1731651"/>
            <a:ext cx="3075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8000"/>
                </a:solidFill>
              </a:rPr>
              <a:t>Développement végétal:</a:t>
            </a:r>
            <a:endParaRPr lang="fr-FR" sz="2800" u="sng" dirty="0">
              <a:solidFill>
                <a:srgbClr val="008000"/>
              </a:solidFill>
            </a:endParaRPr>
          </a:p>
        </p:txBody>
      </p:sp>
      <p:sp>
        <p:nvSpPr>
          <p:cNvPr id="125" name="Flèche vers le bas 124"/>
          <p:cNvSpPr/>
          <p:nvPr/>
        </p:nvSpPr>
        <p:spPr>
          <a:xfrm rot="16200000">
            <a:off x="6187447" y="5873522"/>
            <a:ext cx="290607" cy="360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Flèche vers le bas 125"/>
          <p:cNvSpPr/>
          <p:nvPr/>
        </p:nvSpPr>
        <p:spPr>
          <a:xfrm rot="16200000">
            <a:off x="121817" y="5865513"/>
            <a:ext cx="274591" cy="360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avec flèche 126"/>
          <p:cNvCxnSpPr/>
          <p:nvPr/>
        </p:nvCxnSpPr>
        <p:spPr>
          <a:xfrm>
            <a:off x="79112" y="6327172"/>
            <a:ext cx="3633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V="1">
            <a:off x="4190667" y="6327172"/>
            <a:ext cx="265220" cy="14111"/>
          </a:xfrm>
          <a:prstGeom prst="line">
            <a:avLst/>
          </a:prstGeom>
          <a:ln>
            <a:solidFill>
              <a:srgbClr val="000000"/>
            </a:solidFill>
            <a:tailEnd type="oval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68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6512</TotalTime>
  <Words>122</Words>
  <Application>Microsoft Macintosh PowerPoint</Application>
  <PresentationFormat>Affichage à l'écran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Groupe 3B : Les glaces </vt:lpstr>
      <vt:lpstr>Présentation PowerPoint</vt:lpstr>
      <vt:lpstr>Présentation PowerPoint</vt:lpstr>
      <vt:lpstr>Présentation PowerPoint</vt:lpstr>
      <vt:lpstr>Valeur de l’albédo pour quelques surfaces terrestres</vt:lpstr>
      <vt:lpstr>Schéma du fonctionnement du système climatique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EG</cp:lastModifiedBy>
  <cp:revision>139</cp:revision>
  <dcterms:created xsi:type="dcterms:W3CDTF">2020-06-22T16:05:31Z</dcterms:created>
  <dcterms:modified xsi:type="dcterms:W3CDTF">2021-07-27T15:40:47Z</dcterms:modified>
</cp:coreProperties>
</file>