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37" r:id="rId3"/>
    <p:sldId id="362" r:id="rId4"/>
    <p:sldId id="394" r:id="rId5"/>
    <p:sldId id="395" r:id="rId6"/>
    <p:sldId id="393" r:id="rId7"/>
    <p:sldId id="346" r:id="rId8"/>
    <p:sldId id="396" r:id="rId9"/>
    <p:sldId id="348" r:id="rId10"/>
    <p:sldId id="391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80"/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4"/>
  </p:normalViewPr>
  <p:slideViewPr>
    <p:cSldViewPr snapToGrid="0" snapToObjects="1">
      <p:cViewPr varScale="1">
        <p:scale>
          <a:sx n="90" d="100"/>
          <a:sy n="90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A00599-2CD6-4749-8C0A-6962B6CD0A2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t="1" r="15907" b="826"/>
          <a:stretch/>
        </p:blipFill>
        <p:spPr bwMode="auto">
          <a:xfrm>
            <a:off x="-428625" y="0"/>
            <a:ext cx="10742366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Groupe 3D : Le rôle de la végétation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43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6427" y="6198826"/>
            <a:ext cx="8517574" cy="819835"/>
          </a:xfrm>
        </p:spPr>
        <p:txBody>
          <a:bodyPr>
            <a:noAutofit/>
          </a:bodyPr>
          <a:lstStyle/>
          <a:p>
            <a:r>
              <a:rPr lang="fr-FR" sz="2800" u="sng" dirty="0"/>
              <a:t>Schéma du fonctionnement du système climatique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71856" y="4175257"/>
            <a:ext cx="5246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CLIMAT </a:t>
            </a:r>
          </a:p>
          <a:p>
            <a:pPr algn="ctr"/>
            <a:r>
              <a:rPr lang="fr-FR" sz="2000" dirty="0"/>
              <a:t>(température, pluviométrie, vents, nébulosité</a:t>
            </a:r>
            <a:r>
              <a:rPr lang="mr-IN" sz="2000" dirty="0"/>
              <a:t>…</a:t>
            </a:r>
            <a:r>
              <a:rPr lang="fr-FR" sz="2000" dirty="0"/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163363" y="1611293"/>
            <a:ext cx="28635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00"/>
                </a:solidFill>
              </a:rPr>
              <a:t>GES</a:t>
            </a:r>
          </a:p>
          <a:p>
            <a:r>
              <a:rPr lang="fr-FR" sz="2800" dirty="0">
                <a:solidFill>
                  <a:srgbClr val="000000"/>
                </a:solidFill>
              </a:rPr>
              <a:t>(CO</a:t>
            </a:r>
            <a:r>
              <a:rPr lang="fr-FR" sz="2800" baseline="-25000" dirty="0">
                <a:solidFill>
                  <a:srgbClr val="000000"/>
                </a:solidFill>
              </a:rPr>
              <a:t>2</a:t>
            </a:r>
            <a:r>
              <a:rPr lang="fr-FR" sz="2800" dirty="0">
                <a:solidFill>
                  <a:srgbClr val="000000"/>
                </a:solidFill>
              </a:rPr>
              <a:t>, H</a:t>
            </a:r>
            <a:r>
              <a:rPr lang="fr-FR" sz="2800" baseline="-25000" dirty="0">
                <a:solidFill>
                  <a:srgbClr val="000000"/>
                </a:solidFill>
              </a:rPr>
              <a:t>2</a:t>
            </a:r>
            <a:r>
              <a:rPr lang="fr-FR" sz="2800" dirty="0">
                <a:solidFill>
                  <a:srgbClr val="000000"/>
                </a:solidFill>
              </a:rPr>
              <a:t>O, CH</a:t>
            </a:r>
            <a:r>
              <a:rPr lang="fr-FR" sz="2800" baseline="-25000" dirty="0">
                <a:solidFill>
                  <a:srgbClr val="000000"/>
                </a:solidFill>
              </a:rPr>
              <a:t>4</a:t>
            </a:r>
            <a:r>
              <a:rPr lang="fr-FR" sz="2800" dirty="0">
                <a:solidFill>
                  <a:srgbClr val="000000"/>
                </a:solidFill>
              </a:rPr>
              <a:t>,</a:t>
            </a:r>
            <a:r>
              <a:rPr lang="mr-IN" sz="2800" dirty="0">
                <a:solidFill>
                  <a:srgbClr val="000000"/>
                </a:solidFill>
              </a:rPr>
              <a:t>…</a:t>
            </a:r>
            <a:r>
              <a:rPr lang="fr-FR" sz="2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91662" y="155369"/>
            <a:ext cx="2933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u="sng" dirty="0"/>
              <a:t>Actions humaines: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77233" y="1301921"/>
            <a:ext cx="360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1"/>
                </a:solidFill>
              </a:rPr>
              <a:t>Glaciers </a:t>
            </a:r>
            <a:r>
              <a:rPr lang="fr-FR" sz="2800" b="1" u="sng" dirty="0">
                <a:solidFill>
                  <a:srgbClr val="4F81BD"/>
                </a:solidFill>
              </a:rPr>
              <a:t>continentaux</a:t>
            </a:r>
            <a:r>
              <a:rPr lang="fr-FR" sz="2800" b="1" u="sng" dirty="0"/>
              <a:t>: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-77233" y="3117803"/>
            <a:ext cx="4771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tx2"/>
                </a:solidFill>
              </a:rPr>
              <a:t>Océans</a:t>
            </a:r>
            <a:r>
              <a:rPr lang="fr-FR" sz="2800" b="1" dirty="0">
                <a:solidFill>
                  <a:schemeClr val="tx2"/>
                </a:solidFill>
              </a:rPr>
              <a:t>: </a:t>
            </a:r>
          </a:p>
          <a:p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717635" y="3023894"/>
            <a:ext cx="184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00"/>
                </a:solidFill>
              </a:rPr>
              <a:t>albédo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425060" y="5532572"/>
            <a:ext cx="8748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Légende</a:t>
            </a:r>
            <a:r>
              <a:rPr lang="fr-FR" sz="2000" dirty="0"/>
              <a:t>:</a:t>
            </a:r>
          </a:p>
          <a:p>
            <a:r>
              <a:rPr lang="fr-FR" sz="2000" dirty="0">
                <a:solidFill>
                  <a:srgbClr val="FF0000"/>
                </a:solidFill>
              </a:rPr>
              <a:t>forçage radiatif positif (-&gt; réchauffement climatique)		</a:t>
            </a:r>
            <a:r>
              <a:rPr lang="fr-FR" sz="2000" dirty="0">
                <a:solidFill>
                  <a:srgbClr val="008000"/>
                </a:solidFill>
              </a:rPr>
              <a:t>forçage radiatif négatif</a:t>
            </a:r>
          </a:p>
          <a:p>
            <a:r>
              <a:rPr lang="fr-FR" sz="2000" dirty="0"/>
              <a:t>Provoque (stimule), augmente 			Empêche (= inhibe), diminue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6054817" y="1731651"/>
            <a:ext cx="3075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8000"/>
                </a:solidFill>
              </a:rPr>
              <a:t>Développement végétal:</a:t>
            </a:r>
            <a:endParaRPr lang="fr-FR" sz="2800" u="sng" dirty="0">
              <a:solidFill>
                <a:srgbClr val="008000"/>
              </a:solidFill>
            </a:endParaRPr>
          </a:p>
        </p:txBody>
      </p:sp>
      <p:sp>
        <p:nvSpPr>
          <p:cNvPr id="125" name="Flèche vers le bas 124"/>
          <p:cNvSpPr/>
          <p:nvPr/>
        </p:nvSpPr>
        <p:spPr>
          <a:xfrm rot="16200000">
            <a:off x="6187447" y="5873522"/>
            <a:ext cx="290607" cy="360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Flèche vers le bas 125"/>
          <p:cNvSpPr/>
          <p:nvPr/>
        </p:nvSpPr>
        <p:spPr>
          <a:xfrm rot="16200000">
            <a:off x="121817" y="5865513"/>
            <a:ext cx="274591" cy="360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avec flèche 126"/>
          <p:cNvCxnSpPr/>
          <p:nvPr/>
        </p:nvCxnSpPr>
        <p:spPr>
          <a:xfrm>
            <a:off x="79112" y="6327172"/>
            <a:ext cx="36333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V="1">
            <a:off x="4190667" y="6327172"/>
            <a:ext cx="265220" cy="14111"/>
          </a:xfrm>
          <a:prstGeom prst="line">
            <a:avLst/>
          </a:prstGeom>
          <a:ln>
            <a:solidFill>
              <a:srgbClr val="000000"/>
            </a:solidFill>
            <a:tailEnd type="oval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6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3" y="1547133"/>
            <a:ext cx="8344019" cy="24387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878323"/>
              </p:ext>
            </p:extLst>
          </p:nvPr>
        </p:nvGraphicFramePr>
        <p:xfrm>
          <a:off x="457200" y="4355253"/>
          <a:ext cx="8007846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>
                        <a:effectLst/>
                        <a:latin typeface="Calibri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/>
                          <a:ea typeface="ＭＳ 明朝"/>
                          <a:cs typeface="Times Roman"/>
                        </a:rPr>
                        <a:t>Stock actuel (en Mt. éq. CO</a:t>
                      </a:r>
                      <a:r>
                        <a:rPr lang="fr-FR" sz="1800" b="1" baseline="-25000">
                          <a:effectLst/>
                          <a:latin typeface="Calibri"/>
                          <a:ea typeface="ＭＳ 明朝"/>
                          <a:cs typeface="Times Roman"/>
                        </a:rPr>
                        <a:t>2</a:t>
                      </a:r>
                      <a:r>
                        <a:rPr lang="fr-FR" sz="1800" b="1">
                          <a:effectLst/>
                          <a:latin typeface="Calibri"/>
                          <a:ea typeface="ＭＳ 明朝"/>
                          <a:cs typeface="Times Roman"/>
                        </a:rPr>
                        <a:t>​)</a:t>
                      </a:r>
                      <a:endParaRPr lang="fr-FR" sz="1800">
                        <a:effectLst/>
                        <a:latin typeface="Calibri"/>
                        <a:ea typeface="ＭＳ 明朝"/>
                        <a:cs typeface="Times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/>
                          <a:ea typeface="ＭＳ 明朝"/>
                          <a:cs typeface="Times Roman"/>
                        </a:rPr>
                        <a:t>Puits actuel (en Mt. </a:t>
                      </a:r>
                      <a:r>
                        <a:rPr lang="fr-FR" sz="1800" b="1" dirty="0" err="1">
                          <a:effectLst/>
                          <a:latin typeface="Calibri"/>
                          <a:ea typeface="ＭＳ 明朝"/>
                          <a:cs typeface="Times Roman"/>
                        </a:rPr>
                        <a:t>éq</a:t>
                      </a:r>
                      <a:r>
                        <a:rPr lang="fr-FR" sz="1800" b="1" dirty="0">
                          <a:effectLst/>
                          <a:latin typeface="Calibri"/>
                          <a:ea typeface="ＭＳ 明朝"/>
                          <a:cs typeface="Times Roman"/>
                        </a:rPr>
                        <a:t>. CO</a:t>
                      </a:r>
                      <a:r>
                        <a:rPr lang="fr-FR" sz="1800" b="1" baseline="-25000" dirty="0">
                          <a:effectLst/>
                          <a:latin typeface="Calibri"/>
                          <a:ea typeface="ＭＳ 明朝"/>
                          <a:cs typeface="Times Roman"/>
                        </a:rPr>
                        <a:t>2</a:t>
                      </a:r>
                      <a:r>
                        <a:rPr lang="fr-FR" sz="1800" b="1" dirty="0">
                          <a:effectLst/>
                          <a:latin typeface="Calibri"/>
                          <a:ea typeface="ＭＳ 明朝"/>
                          <a:cs typeface="Times Roman"/>
                        </a:rPr>
                        <a:t>​)</a:t>
                      </a:r>
                      <a:endParaRPr lang="fr-FR" sz="1800" dirty="0">
                        <a:effectLst/>
                        <a:latin typeface="Calibri"/>
                        <a:ea typeface="ＭＳ 明朝"/>
                        <a:cs typeface="Times Roman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/>
                          <a:ea typeface="ＭＳ 明朝"/>
                          <a:cs typeface="Times Roman"/>
                        </a:rPr>
                        <a:t>Terres cultivées</a:t>
                      </a:r>
                      <a:endParaRPr lang="fr-FR" sz="1800">
                        <a:effectLst/>
                        <a:latin typeface="Calibri"/>
                        <a:ea typeface="ＭＳ 明朝"/>
                        <a:cs typeface="Times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/>
                          <a:ea typeface="ＭＳ 明朝"/>
                          <a:cs typeface="Times Roman"/>
                        </a:rPr>
                        <a:t>5 408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/>
                          <a:ea typeface="ＭＳ 明朝"/>
                          <a:cs typeface="Times Roman"/>
                        </a:rPr>
                        <a:t>-1,4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/>
                          <a:ea typeface="ＭＳ 明朝"/>
                          <a:cs typeface="Times Roman"/>
                        </a:rPr>
                        <a:t>Forêt métropolitaine</a:t>
                      </a:r>
                      <a:endParaRPr lang="fr-FR" sz="1800">
                        <a:effectLst/>
                        <a:latin typeface="Calibri"/>
                        <a:ea typeface="ＭＳ 明朝"/>
                        <a:cs typeface="Times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ＭＳ 明朝"/>
                          <a:cs typeface="Times Roman"/>
                        </a:rPr>
                        <a:t>10 263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ＭＳ 明朝"/>
                          <a:cs typeface="Times Roman"/>
                        </a:rPr>
                        <a:t>87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u="none" dirty="0">
                          <a:effectLst/>
                          <a:latin typeface="Calibri"/>
                          <a:ea typeface="ＭＳ 明朝"/>
                          <a:cs typeface="Times Roman"/>
                        </a:rPr>
                        <a:t>Forêt guyanaise</a:t>
                      </a:r>
                      <a:endParaRPr lang="fr-FR" sz="1800" u="none" dirty="0">
                        <a:effectLst/>
                        <a:latin typeface="Calibri"/>
                        <a:ea typeface="ＭＳ 明朝"/>
                        <a:cs typeface="Times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u="none" dirty="0">
                          <a:effectLst/>
                          <a:latin typeface="Calibri"/>
                          <a:ea typeface="ＭＳ 明朝"/>
                          <a:cs typeface="Times Roman"/>
                        </a:rPr>
                        <a:t>9 026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u="none" dirty="0">
                          <a:effectLst/>
                          <a:latin typeface="Calibri"/>
                          <a:ea typeface="ＭＳ 明朝"/>
                          <a:cs typeface="Times Roman"/>
                        </a:rPr>
                        <a:t>0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70CC71E-1852-7348-A0D5-09750EA6B441}"/>
              </a:ext>
            </a:extLst>
          </p:cNvPr>
          <p:cNvSpPr/>
          <p:nvPr/>
        </p:nvSpPr>
        <p:spPr>
          <a:xfrm>
            <a:off x="457200" y="3985921"/>
            <a:ext cx="6414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MS Mincho" panose="02020609040205080304" pitchFamily="49" charset="-128"/>
                <a:cs typeface="Times Roman" pitchFamily="2" charset="0"/>
              </a:rPr>
              <a:t>Données relatives aux puits de carbone des végétaux (mars 2019)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95BB26B-869D-5C45-88AF-F4CBD53543AF}"/>
              </a:ext>
            </a:extLst>
          </p:cNvPr>
          <p:cNvSpPr txBox="1">
            <a:spLocks/>
          </p:cNvSpPr>
          <p:nvPr/>
        </p:nvSpPr>
        <p:spPr>
          <a:xfrm>
            <a:off x="457200" y="185737"/>
            <a:ext cx="8229600" cy="23717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Équation de la photosynthèse : </a:t>
            </a:r>
          </a:p>
          <a:p>
            <a:pPr marL="0" indent="0" algn="ctr">
              <a:buFont typeface="Arial"/>
              <a:buNone/>
            </a:pPr>
            <a:r>
              <a:rPr lang="fr-FR" sz="2000" b="1" dirty="0"/>
              <a:t>6 CO</a:t>
            </a:r>
            <a:r>
              <a:rPr lang="fr-FR" sz="2000" b="1" baseline="-25000" dirty="0"/>
              <a:t>2</a:t>
            </a:r>
            <a:r>
              <a:rPr lang="fr-FR" sz="2000" b="1" dirty="0"/>
              <a:t> + 6 H</a:t>
            </a:r>
            <a:r>
              <a:rPr lang="fr-FR" sz="2000" b="1" baseline="-25000" dirty="0"/>
              <a:t>2</a:t>
            </a:r>
            <a:r>
              <a:rPr lang="fr-FR" sz="2000" b="1" dirty="0"/>
              <a:t>O -&gt; C</a:t>
            </a:r>
            <a:r>
              <a:rPr lang="fr-FR" sz="2000" b="1" baseline="-25000" dirty="0"/>
              <a:t>6</a:t>
            </a:r>
            <a:r>
              <a:rPr lang="fr-FR" sz="2000" b="1" dirty="0"/>
              <a:t>H</a:t>
            </a:r>
            <a:r>
              <a:rPr lang="fr-FR" sz="2000" b="1" baseline="-25000" dirty="0"/>
              <a:t>12</a:t>
            </a:r>
            <a:r>
              <a:rPr lang="fr-FR" sz="2000" b="1" dirty="0"/>
              <a:t>O</a:t>
            </a:r>
            <a:r>
              <a:rPr lang="fr-FR" sz="2000" b="1" baseline="-25000" dirty="0"/>
              <a:t>6</a:t>
            </a:r>
            <a:r>
              <a:rPr lang="fr-FR" sz="2000" b="1" dirty="0"/>
              <a:t> + 6 O</a:t>
            </a:r>
            <a:r>
              <a:rPr lang="fr-FR" sz="2000" b="1" baseline="-25000" dirty="0"/>
              <a:t>2</a:t>
            </a:r>
            <a:r>
              <a:rPr lang="fr-FR" sz="2000" dirty="0"/>
              <a:t> </a:t>
            </a:r>
          </a:p>
          <a:p>
            <a:r>
              <a:rPr lang="fr-FR" sz="2000" dirty="0"/>
              <a:t>Équation de la respiration : </a:t>
            </a:r>
          </a:p>
          <a:p>
            <a:pPr marL="0" indent="0" algn="ctr">
              <a:buFont typeface="Arial"/>
              <a:buNone/>
            </a:pPr>
            <a:r>
              <a:rPr lang="fr-FR" sz="2000" b="1" dirty="0"/>
              <a:t>C</a:t>
            </a:r>
            <a:r>
              <a:rPr lang="fr-FR" sz="2000" b="1" baseline="-25000" dirty="0"/>
              <a:t>6</a:t>
            </a:r>
            <a:r>
              <a:rPr lang="fr-FR" sz="2000" b="1" dirty="0"/>
              <a:t>H</a:t>
            </a:r>
            <a:r>
              <a:rPr lang="fr-FR" sz="2000" b="1" baseline="-25000" dirty="0"/>
              <a:t>12</a:t>
            </a:r>
            <a:r>
              <a:rPr lang="fr-FR" sz="2000" b="1" dirty="0"/>
              <a:t>O</a:t>
            </a:r>
            <a:r>
              <a:rPr lang="fr-FR" sz="2000" b="1" baseline="-25000" dirty="0"/>
              <a:t>6</a:t>
            </a:r>
            <a:r>
              <a:rPr lang="fr-FR" sz="2000" b="1" dirty="0"/>
              <a:t> + 6 O</a:t>
            </a:r>
            <a:r>
              <a:rPr lang="fr-FR" sz="2000" b="1" baseline="-25000" dirty="0"/>
              <a:t>2</a:t>
            </a:r>
            <a:r>
              <a:rPr lang="fr-FR" sz="2000" b="1" dirty="0"/>
              <a:t> -&gt; 6 CO</a:t>
            </a:r>
            <a:r>
              <a:rPr lang="fr-FR" sz="2000" b="1" baseline="-25000" dirty="0"/>
              <a:t>2</a:t>
            </a:r>
            <a:r>
              <a:rPr lang="fr-FR" sz="2000" b="1" dirty="0"/>
              <a:t> + 6 H</a:t>
            </a:r>
            <a:r>
              <a:rPr lang="fr-FR" sz="2000" b="1" baseline="-25000" dirty="0"/>
              <a:t>2</a:t>
            </a:r>
            <a:r>
              <a:rPr lang="fr-FR" sz="2000" b="1" dirty="0"/>
              <a:t>O</a:t>
            </a:r>
            <a:r>
              <a:rPr lang="fr-FR" sz="2000" i="1" dirty="0"/>
              <a:t> </a:t>
            </a: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756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67" y="670242"/>
            <a:ext cx="3593465" cy="55175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C97502-501E-4545-A3C1-8C6F33D8989B}"/>
              </a:ext>
            </a:extLst>
          </p:cNvPr>
          <p:cNvSpPr/>
          <p:nvPr/>
        </p:nvSpPr>
        <p:spPr>
          <a:xfrm>
            <a:off x="489266" y="176898"/>
            <a:ext cx="8654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ea typeface="MS Mincho" panose="02020609040205080304" pitchFamily="49" charset="-128"/>
                <a:cs typeface="Times Roman" pitchFamily="2" charset="0"/>
              </a:rPr>
              <a:t>Modélisation de l’absorption du CO</a:t>
            </a:r>
            <a:r>
              <a:rPr lang="fr-FR" b="1" baseline="-25000" dirty="0">
                <a:latin typeface="Calibri" panose="020F0502020204030204" pitchFamily="34" charset="0"/>
                <a:ea typeface="MS Mincho" panose="02020609040205080304" pitchFamily="49" charset="-128"/>
                <a:cs typeface="Times Roman" pitchFamily="2" charset="0"/>
              </a:rPr>
              <a:t>2</a:t>
            </a:r>
            <a:r>
              <a:rPr lang="fr-FR" b="1" dirty="0">
                <a:latin typeface="Calibri" panose="020F0502020204030204" pitchFamily="34" charset="0"/>
                <a:ea typeface="MS Mincho" panose="02020609040205080304" pitchFamily="49" charset="-128"/>
                <a:cs typeface="Times Roman" pitchFamily="2" charset="0"/>
              </a:rPr>
              <a:t> par la forêt </a:t>
            </a:r>
            <a:r>
              <a:rPr lang="fr-FR" b="1" dirty="0" err="1">
                <a:latin typeface="Calibri" panose="020F0502020204030204" pitchFamily="34" charset="0"/>
                <a:ea typeface="MS Mincho" panose="02020609040205080304" pitchFamily="49" charset="-128"/>
                <a:cs typeface="Times Roman" pitchFamily="2" charset="0"/>
              </a:rPr>
              <a:t>amazonnienne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22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DDAB49-2FE3-D64C-A994-5FBC7B2AECB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68"/>
          <a:stretch/>
        </p:blipFill>
        <p:spPr bwMode="auto">
          <a:xfrm>
            <a:off x="0" y="71437"/>
            <a:ext cx="5164609" cy="2981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8B85C2F-840F-F442-91F2-E009C4455C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6752"/>
            <a:ext cx="8990880" cy="2745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39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8C362C8-7FDE-E340-8240-D5E66AF225C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9"/>
          <a:stretch/>
        </p:blipFill>
        <p:spPr bwMode="auto">
          <a:xfrm>
            <a:off x="0" y="2845292"/>
            <a:ext cx="5987018" cy="40127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7269A86-FF78-DF4D-9A59-1346959A8A3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77"/>
            <a:ext cx="3826271" cy="25470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AB6CA74-0A97-0B4E-86B1-4BDA9AE57F9B}"/>
              </a:ext>
            </a:extLst>
          </p:cNvPr>
          <p:cNvSpPr txBox="1"/>
          <p:nvPr/>
        </p:nvSpPr>
        <p:spPr>
          <a:xfrm>
            <a:off x="3978746" y="543426"/>
            <a:ext cx="499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Pourquoi l’Australie brûle (2019)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74534D-1A17-DC49-AE4E-2A1C7FD9FB9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58" y="1795308"/>
            <a:ext cx="3327518" cy="254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86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5D3C004-8B50-6042-80FD-DDDAEDBC840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6" t="667" r="164" b="3036"/>
          <a:stretch/>
        </p:blipFill>
        <p:spPr bwMode="auto">
          <a:xfrm>
            <a:off x="457200" y="1114426"/>
            <a:ext cx="8229600" cy="4135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E648902C-2773-3944-856F-B18C6542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1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6" y="673841"/>
            <a:ext cx="7766191" cy="4905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C046BF3-4728-C54C-8907-9AA69E910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816097"/>
              </p:ext>
            </p:extLst>
          </p:nvPr>
        </p:nvGraphicFramePr>
        <p:xfrm>
          <a:off x="587586" y="5772679"/>
          <a:ext cx="8229600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84139676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41644147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160713089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3063923121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val="2697822425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336820598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441951703"/>
                    </a:ext>
                  </a:extLst>
                </a:gridCol>
                <a:gridCol w="1157287">
                  <a:extLst>
                    <a:ext uri="{9D8B030D-6E8A-4147-A177-3AD203B41FA5}">
                      <a16:colId xmlns:a16="http://schemas.microsoft.com/office/drawing/2014/main" val="232846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</a:rPr>
                        <a:t>Type de surface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Nuage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Neige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Glace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Océan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Forêt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Sol cultivé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Moyenne terrestre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6522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>
                          <a:effectLst/>
                        </a:rPr>
                        <a:t>Albédo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0,5-0,8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0,05-0,1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0,05-0,2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0,15-0,25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0,3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Roman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2626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28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D4998AF-EDDA-9F4E-97AA-EADE42C0D81D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91" b="6602"/>
          <a:stretch/>
        </p:blipFill>
        <p:spPr bwMode="auto">
          <a:xfrm>
            <a:off x="48305" y="1685925"/>
            <a:ext cx="9121549" cy="3514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63702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t="1" r="1893" b="826"/>
          <a:stretch/>
        </p:blipFill>
        <p:spPr bwMode="auto">
          <a:xfrm>
            <a:off x="870584" y="1911138"/>
            <a:ext cx="7337735" cy="3860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de végétalisation à Paris</a:t>
            </a:r>
          </a:p>
        </p:txBody>
      </p:sp>
    </p:spTree>
    <p:extLst>
      <p:ext uri="{BB962C8B-B14F-4D97-AF65-F5344CB8AC3E}">
        <p14:creationId xmlns:p14="http://schemas.microsoft.com/office/powerpoint/2010/main" val="4811635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6483</TotalTime>
  <Words>192</Words>
  <Application>Microsoft Macintosh PowerPoint</Application>
  <PresentationFormat>Affichage à l'écran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Groupe 3D : Le rôle de la végétation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Projet de végétalisation à Paris</vt:lpstr>
      <vt:lpstr>Schéma du fonctionnement du système climatique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 : Science, climat et société</dc:title>
  <dc:creator>e gillard</dc:creator>
  <cp:lastModifiedBy>EG</cp:lastModifiedBy>
  <cp:revision>140</cp:revision>
  <dcterms:created xsi:type="dcterms:W3CDTF">2020-06-22T16:05:31Z</dcterms:created>
  <dcterms:modified xsi:type="dcterms:W3CDTF">2021-07-27T15:58:10Z</dcterms:modified>
</cp:coreProperties>
</file>